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5"/>
  </p:notesMasterIdLst>
  <p:handoutMasterIdLst>
    <p:handoutMasterId r:id="rId46"/>
  </p:handoutMasterIdLst>
  <p:sldIdLst>
    <p:sldId id="438" r:id="rId2"/>
    <p:sldId id="435" r:id="rId3"/>
    <p:sldId id="443" r:id="rId4"/>
    <p:sldId id="446" r:id="rId5"/>
    <p:sldId id="448" r:id="rId6"/>
    <p:sldId id="453" r:id="rId7"/>
    <p:sldId id="476" r:id="rId8"/>
    <p:sldId id="477" r:id="rId9"/>
    <p:sldId id="478" r:id="rId10"/>
    <p:sldId id="479" r:id="rId11"/>
    <p:sldId id="480" r:id="rId12"/>
    <p:sldId id="481" r:id="rId13"/>
    <p:sldId id="482" r:id="rId14"/>
    <p:sldId id="483" r:id="rId15"/>
    <p:sldId id="452" r:id="rId16"/>
    <p:sldId id="464" r:id="rId17"/>
    <p:sldId id="465" r:id="rId18"/>
    <p:sldId id="466" r:id="rId19"/>
    <p:sldId id="467" r:id="rId20"/>
    <p:sldId id="468" r:id="rId21"/>
    <p:sldId id="454" r:id="rId22"/>
    <p:sldId id="497" r:id="rId23"/>
    <p:sldId id="498" r:id="rId24"/>
    <p:sldId id="499" r:id="rId25"/>
    <p:sldId id="500" r:id="rId26"/>
    <p:sldId id="501" r:id="rId27"/>
    <p:sldId id="502" r:id="rId28"/>
    <p:sldId id="455" r:id="rId29"/>
    <p:sldId id="490" r:id="rId30"/>
    <p:sldId id="492" r:id="rId31"/>
    <p:sldId id="493" r:id="rId32"/>
    <p:sldId id="494" r:id="rId33"/>
    <p:sldId id="495" r:id="rId34"/>
    <p:sldId id="496" r:id="rId35"/>
    <p:sldId id="456" r:id="rId36"/>
    <p:sldId id="484" r:id="rId37"/>
    <p:sldId id="487" r:id="rId38"/>
    <p:sldId id="469" r:id="rId39"/>
    <p:sldId id="488" r:id="rId40"/>
    <p:sldId id="489" r:id="rId41"/>
    <p:sldId id="485" r:id="rId42"/>
    <p:sldId id="486" r:id="rId43"/>
    <p:sldId id="451" r:id="rId4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438"/>
            <p14:sldId id="435"/>
            <p14:sldId id="443"/>
            <p14:sldId id="446"/>
            <p14:sldId id="448"/>
            <p14:sldId id="453"/>
            <p14:sldId id="476"/>
            <p14:sldId id="477"/>
            <p14:sldId id="478"/>
            <p14:sldId id="479"/>
            <p14:sldId id="480"/>
            <p14:sldId id="481"/>
            <p14:sldId id="482"/>
            <p14:sldId id="483"/>
            <p14:sldId id="452"/>
            <p14:sldId id="464"/>
            <p14:sldId id="465"/>
            <p14:sldId id="466"/>
            <p14:sldId id="467"/>
            <p14:sldId id="468"/>
            <p14:sldId id="454"/>
            <p14:sldId id="497"/>
            <p14:sldId id="498"/>
            <p14:sldId id="499"/>
            <p14:sldId id="500"/>
            <p14:sldId id="501"/>
            <p14:sldId id="502"/>
            <p14:sldId id="455"/>
            <p14:sldId id="490"/>
            <p14:sldId id="492"/>
            <p14:sldId id="493"/>
            <p14:sldId id="494"/>
            <p14:sldId id="495"/>
            <p14:sldId id="496"/>
            <p14:sldId id="456"/>
            <p14:sldId id="484"/>
            <p14:sldId id="487"/>
            <p14:sldId id="469"/>
            <p14:sldId id="488"/>
            <p14:sldId id="489"/>
            <p14:sldId id="485"/>
            <p14:sldId id="486"/>
            <p14:sldId id="45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 id="2" name="Steve Howe" initials="SH" lastIdx="7" clrIdx="1">
    <p:extLst>
      <p:ext uri="{19B8F6BF-5375-455C-9EA6-DF929625EA0E}">
        <p15:presenceInfo xmlns:p15="http://schemas.microsoft.com/office/powerpoint/2012/main" userId="S-1-5-21-2791483942-1729474904-150504283-310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03" autoAdjust="0"/>
    <p:restoredTop sz="94726" autoAdjust="0"/>
  </p:normalViewPr>
  <p:slideViewPr>
    <p:cSldViewPr snapToGrid="0" snapToObjects="1">
      <p:cViewPr varScale="1">
        <p:scale>
          <a:sx n="53" d="100"/>
          <a:sy n="53" d="100"/>
        </p:scale>
        <p:origin x="72" y="1398"/>
      </p:cViewPr>
      <p:guideLst>
        <p:guide orient="horz" pos="1620"/>
        <p:guide pos="2880"/>
      </p:guideLst>
    </p:cSldViewPr>
  </p:slideViewPr>
  <p:outlineViewPr>
    <p:cViewPr>
      <p:scale>
        <a:sx n="33" d="100"/>
        <a:sy n="33" d="100"/>
      </p:scale>
      <p:origin x="0" y="123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90B44C4-89FC-461D-A50F-354144CC173B}" type="datetimeFigureOut">
              <a:rPr lang="en-US" smtClean="0"/>
              <a:t>3/28/2025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3B5806-DD53-414B-940C-132D9A4298E3}" type="slidenum">
              <a:rPr lang="en-US" smtClean="0"/>
              <a:t>‹#›</a:t>
            </a:fld>
            <a:endParaRPr lang="en-US" dirty="0"/>
          </a:p>
        </p:txBody>
      </p:sp>
    </p:spTree>
    <p:extLst>
      <p:ext uri="{BB962C8B-B14F-4D97-AF65-F5344CB8AC3E}">
        <p14:creationId xmlns:p14="http://schemas.microsoft.com/office/powerpoint/2010/main" val="4157733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F66A4CF-354F-B74D-92D0-6B9B6EA3D4D9}" type="datetimeFigureOut">
              <a:rPr lang="en-US" smtClean="0"/>
              <a:t>3/28/2025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75D556-A72A-AD4D-B42C-8C8236EBB931}" type="slidenum">
              <a:rPr lang="en-US" smtClean="0"/>
              <a:t>‹#›</a:t>
            </a:fld>
            <a:endParaRPr lang="en-US" dirty="0"/>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5D556-A72A-AD4D-B42C-8C8236EBB931}" type="slidenum">
              <a:rPr lang="en-US" smtClean="0"/>
              <a:t>1</a:t>
            </a:fld>
            <a:endParaRPr lang="en-US" dirty="0"/>
          </a:p>
        </p:txBody>
      </p:sp>
    </p:spTree>
    <p:extLst>
      <p:ext uri="{BB962C8B-B14F-4D97-AF65-F5344CB8AC3E}">
        <p14:creationId xmlns:p14="http://schemas.microsoft.com/office/powerpoint/2010/main" val="1322077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9F331D1-8306-EFF4-CBA3-7AADAD2F7038}"/>
              </a:ext>
            </a:extLst>
          </p:cNvPr>
          <p:cNvGrpSpPr/>
          <p:nvPr userDrawn="1"/>
        </p:nvGrpSpPr>
        <p:grpSpPr>
          <a:xfrm>
            <a:off x="0" y="-268945"/>
            <a:ext cx="9144000" cy="5412444"/>
            <a:chOff x="0" y="-268945"/>
            <a:chExt cx="9144000" cy="5412444"/>
          </a:xfrm>
        </p:grpSpPr>
        <p:pic>
          <p:nvPicPr>
            <p:cNvPr id="5" name="Picture 4" descr="A close-up of a white surface&#10;&#10;AI-generated content may be incorrect.">
              <a:extLst>
                <a:ext uri="{FF2B5EF4-FFF2-40B4-BE49-F238E27FC236}">
                  <a16:creationId xmlns:a16="http://schemas.microsoft.com/office/drawing/2014/main" id="{627B89E3-8EDD-1C91-E331-93F8054CADE5}"/>
                </a:ext>
              </a:extLst>
            </p:cNvPr>
            <p:cNvPicPr>
              <a:picLocks noChangeAspect="1"/>
            </p:cNvPicPr>
            <p:nvPr userDrawn="1"/>
          </p:nvPicPr>
          <p:blipFill>
            <a:blip r:embed="rId2">
              <a:extLst>
                <a:ext uri="{28A0092B-C50C-407E-A947-70E740481C1C}">
                  <a14:useLocalDpi xmlns:a14="http://schemas.microsoft.com/office/drawing/2010/main" val="0"/>
                </a:ext>
              </a:extLst>
            </a:blip>
            <a:srcRect l="26935" t="655" b="3841"/>
            <a:stretch/>
          </p:blipFill>
          <p:spPr>
            <a:xfrm rot="16200000">
              <a:off x="1865778" y="-2134723"/>
              <a:ext cx="5412444" cy="9144000"/>
            </a:xfrm>
            <a:prstGeom prst="rect">
              <a:avLst/>
            </a:prstGeom>
          </p:spPr>
        </p:pic>
        <p:sp>
          <p:nvSpPr>
            <p:cNvPr id="6" name="Rectangle 5">
              <a:extLst>
                <a:ext uri="{FF2B5EF4-FFF2-40B4-BE49-F238E27FC236}">
                  <a16:creationId xmlns:a16="http://schemas.microsoft.com/office/drawing/2014/main" id="{2D839E95-BC2F-B777-E90B-A3DA3DC27A01}"/>
                </a:ext>
              </a:extLst>
            </p:cNvPr>
            <p:cNvSpPr/>
            <p:nvPr userDrawn="1"/>
          </p:nvSpPr>
          <p:spPr>
            <a:xfrm>
              <a:off x="0" y="-268945"/>
              <a:ext cx="9144000" cy="5412444"/>
            </a:xfrm>
            <a:prstGeom prst="rect">
              <a:avLst/>
            </a:prstGeom>
            <a:solidFill>
              <a:schemeClr val="bg1">
                <a:alpha val="8460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1" name="Rectangle 10"/>
          <p:cNvSpPr/>
          <p:nvPr userDrawn="1"/>
        </p:nvSpPr>
        <p:spPr bwMode="ltGray">
          <a:xfrm>
            <a:off x="0" y="3851572"/>
            <a:ext cx="9144000" cy="1291927"/>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2" name="Title 1"/>
          <p:cNvSpPr>
            <a:spLocks noGrp="1"/>
          </p:cNvSpPr>
          <p:nvPr>
            <p:ph type="ctrTitle"/>
          </p:nvPr>
        </p:nvSpPr>
        <p:spPr>
          <a:xfrm>
            <a:off x="685800" y="1563516"/>
            <a:ext cx="8077200" cy="1747520"/>
          </a:xfrm>
        </p:spPr>
        <p:txBody>
          <a:bodyPr vert="horz" lIns="91440" tIns="0" rIns="45720" bIns="0" rtlCol="0" anchor="t">
            <a:normAutofit/>
            <a:scene3d>
              <a:camera prst="orthographicFront"/>
              <a:lightRig rig="threePt" dir="t">
                <a:rot lat="0" lon="0" rev="4800000"/>
              </a:lightRig>
            </a:scene3d>
            <a:sp3d prstMaterial="matte"/>
          </a:bodyPr>
          <a:lstStyle>
            <a:lvl1pPr algn="ctr">
              <a:defRPr sz="4700" b="1">
                <a:solidFill>
                  <a:schemeClr val="tx1">
                    <a:lumMod val="95000"/>
                  </a:schemeClr>
                </a:solidFill>
                <a:effectLst/>
              </a:defRPr>
            </a:lvl1pPr>
            <a:extLst/>
          </a:lstStyle>
          <a:p>
            <a:r>
              <a:rPr kumimoji="0" lang="en-US" dirty="0"/>
              <a:t>Click to edit Master title style</a:t>
            </a:r>
          </a:p>
        </p:txBody>
      </p:sp>
      <p:sp>
        <p:nvSpPr>
          <p:cNvPr id="3" name="Subtitle 2"/>
          <p:cNvSpPr>
            <a:spLocks noGrp="1"/>
          </p:cNvSpPr>
          <p:nvPr>
            <p:ph type="subTitle" idx="1"/>
          </p:nvPr>
        </p:nvSpPr>
        <p:spPr>
          <a:xfrm>
            <a:off x="685800" y="277368"/>
            <a:ext cx="8077200" cy="892526"/>
          </a:xfrm>
        </p:spPr>
        <p:txBody>
          <a:bodyPr lIns="118872" tIns="0" rIns="45720" bIns="0" anchor="b"/>
          <a:lstStyle>
            <a:lvl1pPr marL="0" indent="0" algn="ctr">
              <a:buNone/>
              <a:defRPr sz="200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2385390" y="3925810"/>
            <a:ext cx="4492487" cy="1208987"/>
          </a:xfrm>
          <a:prstGeom prst="rect">
            <a:avLst/>
          </a:prstGeom>
        </p:spPr>
      </p:pic>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2">
        <a:schemeClr val="bg2"/>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2D5044-39EF-DE3D-D224-F3FF3EC08D01}"/>
              </a:ext>
            </a:extLst>
          </p:cNvPr>
          <p:cNvGrpSpPr/>
          <p:nvPr userDrawn="1"/>
        </p:nvGrpSpPr>
        <p:grpSpPr>
          <a:xfrm>
            <a:off x="0" y="-268945"/>
            <a:ext cx="9144000" cy="5412444"/>
            <a:chOff x="0" y="-268945"/>
            <a:chExt cx="9144000" cy="5412444"/>
          </a:xfrm>
        </p:grpSpPr>
        <p:pic>
          <p:nvPicPr>
            <p:cNvPr id="5" name="Picture 4" descr="A close-up of a white surface&#10;&#10;AI-generated content may be incorrect.">
              <a:extLst>
                <a:ext uri="{FF2B5EF4-FFF2-40B4-BE49-F238E27FC236}">
                  <a16:creationId xmlns:a16="http://schemas.microsoft.com/office/drawing/2014/main" id="{6D74F8EE-063C-76A5-C6A9-BFD9BEF848FA}"/>
                </a:ext>
              </a:extLst>
            </p:cNvPr>
            <p:cNvPicPr>
              <a:picLocks noChangeAspect="1"/>
            </p:cNvPicPr>
            <p:nvPr userDrawn="1"/>
          </p:nvPicPr>
          <p:blipFill>
            <a:blip r:embed="rId2">
              <a:extLst>
                <a:ext uri="{28A0092B-C50C-407E-A947-70E740481C1C}">
                  <a14:useLocalDpi xmlns:a14="http://schemas.microsoft.com/office/drawing/2010/main" val="0"/>
                </a:ext>
              </a:extLst>
            </a:blip>
            <a:srcRect l="26935" t="655" b="3841"/>
            <a:stretch/>
          </p:blipFill>
          <p:spPr>
            <a:xfrm rot="16200000">
              <a:off x="1865778" y="-2134723"/>
              <a:ext cx="5412444" cy="9144000"/>
            </a:xfrm>
            <a:prstGeom prst="rect">
              <a:avLst/>
            </a:prstGeom>
          </p:spPr>
        </p:pic>
        <p:sp>
          <p:nvSpPr>
            <p:cNvPr id="6" name="Rectangle 5">
              <a:extLst>
                <a:ext uri="{FF2B5EF4-FFF2-40B4-BE49-F238E27FC236}">
                  <a16:creationId xmlns:a16="http://schemas.microsoft.com/office/drawing/2014/main" id="{81BE84C5-5D09-D789-AEBB-1B1D7C4E74B3}"/>
                </a:ext>
              </a:extLst>
            </p:cNvPr>
            <p:cNvSpPr/>
            <p:nvPr userDrawn="1"/>
          </p:nvSpPr>
          <p:spPr>
            <a:xfrm>
              <a:off x="0" y="-268945"/>
              <a:ext cx="9144000" cy="5412444"/>
            </a:xfrm>
            <a:prstGeom prst="rect">
              <a:avLst/>
            </a:prstGeom>
            <a:solidFill>
              <a:schemeClr val="bg1">
                <a:alpha val="8460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85800" y="1402080"/>
            <a:ext cx="8077200" cy="1747520"/>
          </a:xfrm>
          <a:effectLst/>
        </p:spPr>
        <p:txBody>
          <a:bodyPr vert="horz" lIns="91440" tIns="0" rIns="45720" bIns="0" rtlCol="0" anchor="t">
            <a:normAutofit/>
            <a:scene3d>
              <a:camera prst="orthographicFront"/>
              <a:lightRig rig="threePt" dir="t">
                <a:rot lat="0" lon="0" rev="4800000"/>
              </a:lightRig>
            </a:scene3d>
            <a:sp3d prstMaterial="matte"/>
          </a:bodyPr>
          <a:lstStyle>
            <a:lvl1pPr algn="l">
              <a:defRPr sz="4700" b="1">
                <a:solidFill>
                  <a:schemeClr val="tx1">
                    <a:lumMod val="95000"/>
                  </a:schemeClr>
                </a:solidFill>
              </a:defRPr>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277368"/>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8" name="TextBox 7"/>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 FACILITIES MANAGEMENT</a:t>
            </a:r>
          </a:p>
        </p:txBody>
      </p:sp>
    </p:spTree>
    <p:extLst>
      <p:ext uri="{BB962C8B-B14F-4D97-AF65-F5344CB8AC3E}">
        <p14:creationId xmlns:p14="http://schemas.microsoft.com/office/powerpoint/2010/main" val="166854167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FB825D8-9743-C5F9-65BC-EC211E526D39}"/>
              </a:ext>
            </a:extLst>
          </p:cNvPr>
          <p:cNvGrpSpPr/>
          <p:nvPr userDrawn="1"/>
        </p:nvGrpSpPr>
        <p:grpSpPr>
          <a:xfrm>
            <a:off x="0" y="-268945"/>
            <a:ext cx="9144000" cy="5412444"/>
            <a:chOff x="0" y="-268945"/>
            <a:chExt cx="9144000" cy="5412444"/>
          </a:xfrm>
        </p:grpSpPr>
        <p:pic>
          <p:nvPicPr>
            <p:cNvPr id="11" name="Picture 10" descr="A close-up of a white surface&#10;&#10;AI-generated content may be incorrect.">
              <a:extLst>
                <a:ext uri="{FF2B5EF4-FFF2-40B4-BE49-F238E27FC236}">
                  <a16:creationId xmlns:a16="http://schemas.microsoft.com/office/drawing/2014/main" id="{A735A421-217E-2445-E9E2-7E68F3931EE5}"/>
                </a:ext>
              </a:extLst>
            </p:cNvPr>
            <p:cNvPicPr>
              <a:picLocks noChangeAspect="1"/>
            </p:cNvPicPr>
            <p:nvPr userDrawn="1"/>
          </p:nvPicPr>
          <p:blipFill>
            <a:blip r:embed="rId2">
              <a:extLst>
                <a:ext uri="{28A0092B-C50C-407E-A947-70E740481C1C}">
                  <a14:useLocalDpi xmlns:a14="http://schemas.microsoft.com/office/drawing/2010/main" val="0"/>
                </a:ext>
              </a:extLst>
            </a:blip>
            <a:srcRect l="26935" t="655" b="3841"/>
            <a:stretch/>
          </p:blipFill>
          <p:spPr>
            <a:xfrm rot="16200000">
              <a:off x="1865778" y="-2134723"/>
              <a:ext cx="5412444" cy="9144000"/>
            </a:xfrm>
            <a:prstGeom prst="rect">
              <a:avLst/>
            </a:prstGeom>
          </p:spPr>
        </p:pic>
        <p:sp>
          <p:nvSpPr>
            <p:cNvPr id="12" name="Rectangle 11">
              <a:extLst>
                <a:ext uri="{FF2B5EF4-FFF2-40B4-BE49-F238E27FC236}">
                  <a16:creationId xmlns:a16="http://schemas.microsoft.com/office/drawing/2014/main" id="{56B9BE84-3FDD-04AC-7253-B651FD3AF561}"/>
                </a:ext>
              </a:extLst>
            </p:cNvPr>
            <p:cNvSpPr/>
            <p:nvPr userDrawn="1"/>
          </p:nvSpPr>
          <p:spPr>
            <a:xfrm>
              <a:off x="0" y="-268945"/>
              <a:ext cx="9144000" cy="5412444"/>
            </a:xfrm>
            <a:prstGeom prst="rect">
              <a:avLst/>
            </a:prstGeom>
            <a:solidFill>
              <a:schemeClr val="bg1">
                <a:alpha val="8460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16586"/>
            <a:ext cx="8229600" cy="939546"/>
          </a:xfrm>
        </p:spPr>
        <p:txBody>
          <a:bodyPr/>
          <a:lstStyle>
            <a:lvl1pPr>
              <a:defRPr>
                <a:solidFill>
                  <a:schemeClr val="tx1"/>
                </a:solidFill>
              </a:defRPr>
            </a:lvl1pPr>
          </a:lstStyle>
          <a:p>
            <a:r>
              <a:rPr kumimoji="0"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11" name="Rectangle 10"/>
          <p:cNvSpPr/>
          <p:nvPr userDrawn="1"/>
        </p:nvSpPr>
        <p:spPr bwMode="ltGray">
          <a:xfrm>
            <a:off x="0" y="1885950"/>
            <a:ext cx="9144000" cy="3257550"/>
          </a:xfrm>
          <a:prstGeom prst="rect">
            <a:avLst/>
          </a:prstGeom>
          <a:blipFill dpi="0" rotWithShape="1">
            <a:blip r:embed="rId2"/>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sp>
        <p:nvSpPr>
          <p:cNvPr id="9" name="Rectangle 8"/>
          <p:cNvSpPr/>
          <p:nvPr/>
        </p:nvSpPr>
        <p:spPr bwMode="ltGray">
          <a:xfrm>
            <a:off x="0" y="1"/>
            <a:ext cx="9144000" cy="1951890"/>
          </a:xfrm>
          <a:prstGeom prst="rect">
            <a:avLst/>
          </a:prstGeom>
          <a:blipFill>
            <a:blip r:embed="rId3"/>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solidFill>
                <a:schemeClr val="bg1"/>
              </a:solidFill>
            </a:endParaRPr>
          </a:p>
        </p:txBody>
      </p:sp>
      <p:grpSp>
        <p:nvGrpSpPr>
          <p:cNvPr id="4" name="Group 3">
            <a:extLst>
              <a:ext uri="{FF2B5EF4-FFF2-40B4-BE49-F238E27FC236}">
                <a16:creationId xmlns:a16="http://schemas.microsoft.com/office/drawing/2014/main" id="{62D4BE27-9855-1D65-5F22-F0E18AC39A49}"/>
              </a:ext>
            </a:extLst>
          </p:cNvPr>
          <p:cNvGrpSpPr/>
          <p:nvPr userDrawn="1"/>
        </p:nvGrpSpPr>
        <p:grpSpPr>
          <a:xfrm>
            <a:off x="0" y="-268945"/>
            <a:ext cx="9144000" cy="5412444"/>
            <a:chOff x="0" y="-268945"/>
            <a:chExt cx="9144000" cy="5412444"/>
          </a:xfrm>
        </p:grpSpPr>
        <p:pic>
          <p:nvPicPr>
            <p:cNvPr id="5" name="Picture 4" descr="A close-up of a white surface&#10;&#10;AI-generated content may be incorrect.">
              <a:extLst>
                <a:ext uri="{FF2B5EF4-FFF2-40B4-BE49-F238E27FC236}">
                  <a16:creationId xmlns:a16="http://schemas.microsoft.com/office/drawing/2014/main" id="{D9FFEA9B-0B9C-655D-E335-4737AC30D1F3}"/>
                </a:ext>
              </a:extLst>
            </p:cNvPr>
            <p:cNvPicPr>
              <a:picLocks noChangeAspect="1"/>
            </p:cNvPicPr>
            <p:nvPr userDrawn="1"/>
          </p:nvPicPr>
          <p:blipFill>
            <a:blip r:embed="rId4">
              <a:extLst>
                <a:ext uri="{28A0092B-C50C-407E-A947-70E740481C1C}">
                  <a14:useLocalDpi xmlns:a14="http://schemas.microsoft.com/office/drawing/2010/main" val="0"/>
                </a:ext>
              </a:extLst>
            </a:blip>
            <a:srcRect l="26935" t="655" b="3841"/>
            <a:stretch/>
          </p:blipFill>
          <p:spPr>
            <a:xfrm rot="16200000">
              <a:off x="1865778" y="-2134723"/>
              <a:ext cx="5412444" cy="9144000"/>
            </a:xfrm>
            <a:prstGeom prst="rect">
              <a:avLst/>
            </a:prstGeom>
          </p:spPr>
        </p:pic>
        <p:sp>
          <p:nvSpPr>
            <p:cNvPr id="6" name="Rectangle 5">
              <a:extLst>
                <a:ext uri="{FF2B5EF4-FFF2-40B4-BE49-F238E27FC236}">
                  <a16:creationId xmlns:a16="http://schemas.microsoft.com/office/drawing/2014/main" id="{9A51FC8E-2E54-2C0E-9938-191BE31FE8BB}"/>
                </a:ext>
              </a:extLst>
            </p:cNvPr>
            <p:cNvSpPr/>
            <p:nvPr userDrawn="1"/>
          </p:nvSpPr>
          <p:spPr>
            <a:xfrm>
              <a:off x="0" y="-268945"/>
              <a:ext cx="9144000" cy="5412444"/>
            </a:xfrm>
            <a:prstGeom prst="rect">
              <a:avLst/>
            </a:prstGeom>
            <a:solidFill>
              <a:schemeClr val="bg1">
                <a:alpha val="84602"/>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89154"/>
            <a:ext cx="8013192" cy="1227582"/>
          </a:xfrm>
          <a:effectLst/>
        </p:spPr>
        <p:txBody>
          <a:bodyPr vert="horz" lIns="91440" tIns="0" rIns="91440" bIns="0" rtlCol="0" anchor="b">
            <a:normAutofit/>
            <a:scene3d>
              <a:camera prst="orthographicFront"/>
              <a:lightRig rig="threePt" dir="t">
                <a:rot lat="0" lon="0" rev="4800000"/>
              </a:lightRig>
            </a:scene3d>
            <a:sp3d prstMaterial="matte"/>
          </a:bodyPr>
          <a:lstStyle>
            <a:lvl1pPr algn="l">
              <a:defRPr sz="3600" b="1" cap="none" baseline="0">
                <a:solidFill>
                  <a:schemeClr val="tx1">
                    <a:lumMod val="95000"/>
                  </a:schemeClr>
                </a:solidFill>
                <a:effectLst/>
              </a:defRPr>
            </a:lvl1pPr>
            <a:extLst/>
          </a:lstStyle>
          <a:p>
            <a:r>
              <a:rPr kumimoji="0" lang="en-US" dirty="0"/>
              <a:t>Click to edit Master title style</a:t>
            </a:r>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10" name="TextBox 9"/>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 FACILITIES MANAGEMENT</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57200" y="4857749"/>
            <a:ext cx="2133600" cy="205740"/>
          </a:xfrm>
          <a:prstGeom prst="rect">
            <a:avLst/>
          </a:prstGeom>
        </p:spPr>
        <p:txBody>
          <a:bodyPr/>
          <a:lstStyle>
            <a:lvl1pPr>
              <a:defRPr sz="1000"/>
            </a:lvl1pPr>
          </a:lstStyle>
          <a:p>
            <a:fld id="{D7C3A134-F1C3-464B-BF47-54DC2DE08F52}" type="datetimeFigureOut">
              <a:rPr lang="en-US" smtClean="0"/>
              <a:pPr/>
              <a:t>3/28/2025</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857749"/>
            <a:ext cx="2133600" cy="205740"/>
          </a:xfrm>
          <a:prstGeom prst="rect">
            <a:avLst/>
          </a:prstGeom>
        </p:spPr>
        <p:txBody>
          <a:bodyPr/>
          <a:lstStyle>
            <a:lvl1pPr>
              <a:defRPr sz="1100">
                <a:latin typeface="Arial" panose="020B0604020202020204" pitchFamily="34" charset="0"/>
                <a:cs typeface="Arial" panose="020B0604020202020204" pitchFamily="34" charset="0"/>
              </a:defRPr>
            </a:lvl1pPr>
          </a:lstStyle>
          <a:p>
            <a:fld id="{D7C3A134-F1C3-464B-BF47-54DC2DE08F52}" type="datetimeFigureOut">
              <a:rPr lang="en-US" smtClean="0"/>
              <a:pPr/>
              <a:t>3/28/2025</a:t>
            </a:fld>
            <a:endParaRPr lang="en-US" dirty="0"/>
          </a:p>
        </p:txBody>
      </p:sp>
      <p:sp>
        <p:nvSpPr>
          <p:cNvPr id="3" name="Footer Placeholder 2"/>
          <p:cNvSpPr>
            <a:spLocks noGrp="1"/>
          </p:cNvSpPr>
          <p:nvPr>
            <p:ph type="ftr" sz="quarter" idx="11"/>
          </p:nvPr>
        </p:nvSpPr>
        <p:spPr>
          <a:xfrm>
            <a:off x="2640597" y="4857749"/>
            <a:ext cx="5507719" cy="205740"/>
          </a:xfrm>
          <a:prstGeom prst="rect">
            <a:avLst/>
          </a:prstGeo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8204396" y="4857749"/>
            <a:ext cx="733864" cy="205740"/>
          </a:xfrm>
          <a:prstGeom prst="rect">
            <a:avLst/>
          </a:prstGeom>
        </p:spPr>
        <p:txBody>
          <a:bodyPr/>
          <a:lstStyle>
            <a:lvl1pPr>
              <a:defRPr sz="1100">
                <a:latin typeface="Arial" panose="020B0604020202020204" pitchFamily="34" charset="0"/>
                <a:cs typeface="Arial" panose="020B0604020202020204" pitchFamily="34" charset="0"/>
              </a:defRPr>
            </a:lvl1pPr>
          </a:lstStyle>
          <a:p>
            <a:fld id="{9648F39E-9C37-485F-AC97-16BB4BDF9F4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1" y="0"/>
            <a:ext cx="9143999" cy="1075300"/>
          </a:xfrm>
          <a:prstGeom prst="rect">
            <a:avLst/>
          </a:prstGeom>
          <a:blipFill dpi="0" rotWithShape="1">
            <a:blip r:embed="rId8"/>
            <a:srcRect/>
            <a:tile tx="0" ty="0" sx="100000" sy="100000" flip="none" algn="tl"/>
          </a:blip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TextBox 8"/>
          <p:cNvSpPr txBox="1"/>
          <p:nvPr userDrawn="1"/>
        </p:nvSpPr>
        <p:spPr>
          <a:xfrm>
            <a:off x="0" y="4869180"/>
            <a:ext cx="9144000" cy="261610"/>
          </a:xfrm>
          <a:prstGeom prst="rect">
            <a:avLst/>
          </a:prstGeom>
          <a:noFill/>
        </p:spPr>
        <p:txBody>
          <a:bodyPr wrap="square" rtlCol="0">
            <a:spAutoFit/>
          </a:bodyPr>
          <a:lstStyle/>
          <a:p>
            <a:pPr algn="ctr"/>
            <a:r>
              <a:rPr lang="en-US" sz="1100" spc="600" dirty="0">
                <a:latin typeface="Gotham Book" charset="0"/>
                <a:ea typeface="Gotham Book" charset="0"/>
                <a:cs typeface="Gotham Book" charset="0"/>
              </a:rPr>
              <a:t>THE UNIVERSITY OF NEW MEXICO</a:t>
            </a:r>
          </a:p>
        </p:txBody>
      </p:sp>
    </p:spTree>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7" r:id="rId6"/>
  </p:sldLayoutIdLst>
  <p:txStyles>
    <p:titleStyle>
      <a:lvl1pPr algn="l" rtl="0" eaLnBrk="1" latinLnBrk="0" hangingPunct="1">
        <a:spcBef>
          <a:spcPct val="0"/>
        </a:spcBef>
        <a:buNone/>
        <a:defRPr kumimoji="0" sz="3400" b="1" i="0" kern="1200" spc="0">
          <a:solidFill>
            <a:schemeClr val="bg1"/>
          </a:solidFill>
          <a:effectLst/>
          <a:latin typeface="Arial Black" panose="020B0604020202020204" pitchFamily="34" charset="0"/>
          <a:ea typeface="Arial Black" panose="020B0604020202020204" pitchFamily="34" charset="0"/>
          <a:cs typeface="Arial Black" panose="020B0604020202020204" pitchFamily="34" charset="0"/>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spc="0">
          <a:solidFill>
            <a:schemeClr val="tx2"/>
          </a:solidFill>
          <a:latin typeface="+mj-lt"/>
          <a:ea typeface="Gotham Book" charset="0"/>
          <a:cs typeface="Gotham Book" charset="0"/>
        </a:defRPr>
      </a:lvl1pPr>
      <a:lvl2pPr marL="731520" indent="-274320" algn="l" rtl="0" eaLnBrk="1" latinLnBrk="0" hangingPunct="1">
        <a:spcBef>
          <a:spcPct val="20000"/>
        </a:spcBef>
        <a:buClr>
          <a:schemeClr val="accent2"/>
        </a:buClr>
        <a:buSzPct val="90000"/>
        <a:buFont typeface="Wingdings"/>
        <a:buChar char=""/>
        <a:defRPr kumimoji="0" sz="2800" kern="1200" spc="0">
          <a:solidFill>
            <a:schemeClr val="tx1"/>
          </a:solidFill>
          <a:latin typeface="+mj-lt"/>
          <a:ea typeface="Gotham Book" charset="0"/>
          <a:cs typeface="Gotham Book" charset="0"/>
        </a:defRPr>
      </a:lvl2pPr>
      <a:lvl3pPr marL="996696" indent="-228600" algn="l" rtl="0" eaLnBrk="1" latinLnBrk="0" hangingPunct="1">
        <a:spcBef>
          <a:spcPct val="20000"/>
        </a:spcBef>
        <a:buClr>
          <a:schemeClr val="accent3"/>
        </a:buClr>
        <a:buFont typeface="Arial"/>
        <a:buChar char="▪"/>
        <a:defRPr kumimoji="0" sz="2400" kern="1200" spc="0">
          <a:solidFill>
            <a:schemeClr val="tx1"/>
          </a:solidFill>
          <a:latin typeface="+mj-lt"/>
          <a:ea typeface="Gotham Book" charset="0"/>
          <a:cs typeface="Gotham Book" charset="0"/>
        </a:defRPr>
      </a:lvl3pPr>
      <a:lvl4pPr marL="1216152" indent="-182880" algn="l" rtl="0" eaLnBrk="1" latinLnBrk="0" hangingPunct="1">
        <a:spcBef>
          <a:spcPct val="20000"/>
        </a:spcBef>
        <a:buClr>
          <a:schemeClr val="accent4"/>
        </a:buClr>
        <a:buFont typeface="Arial"/>
        <a:buChar char="▪"/>
        <a:defRPr kumimoji="0" sz="2000" kern="1200" spc="0">
          <a:solidFill>
            <a:schemeClr val="tx1"/>
          </a:solidFill>
          <a:latin typeface="+mj-lt"/>
          <a:ea typeface="Gotham Book" charset="0"/>
          <a:cs typeface="Gotham Book" charset="0"/>
        </a:defRPr>
      </a:lvl4pPr>
      <a:lvl5pPr marL="1426464" indent="-182880" algn="l" rtl="0" eaLnBrk="1" latinLnBrk="0" hangingPunct="1">
        <a:spcBef>
          <a:spcPct val="20000"/>
        </a:spcBef>
        <a:buClr>
          <a:schemeClr val="accent5"/>
        </a:buClr>
        <a:buFont typeface="Wingdings 3"/>
        <a:buChar char=""/>
        <a:defRPr kumimoji="0" lang="en-US" sz="2000" kern="1200" spc="0" smtClean="0">
          <a:solidFill>
            <a:schemeClr val="tx1"/>
          </a:solidFill>
          <a:latin typeface="+mj-lt"/>
          <a:ea typeface="Gotham Book" charset="0"/>
          <a:cs typeface="Gotham Book"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automotive@unm.edu"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ruckerk@unm.edu" TargetMode="External"/><Relationship Id="rId2" Type="http://schemas.openxmlformats.org/officeDocument/2006/relationships/hyperlink" Target="mailto:dperea1@unm.edu" TargetMode="External"/><Relationship Id="rId1" Type="http://schemas.openxmlformats.org/officeDocument/2006/relationships/slideLayout" Target="../slideLayouts/slideLayout3.xml"/><Relationship Id="rId5" Type="http://schemas.openxmlformats.org/officeDocument/2006/relationships/hyperlink" Target="mailto:amyers970046467@unm.edu" TargetMode="External"/><Relationship Id="rId4" Type="http://schemas.openxmlformats.org/officeDocument/2006/relationships/hyperlink" Target="mailto:zcase@unm.edu"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tevans5@unm.edu"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mailto:kore@unm.ed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hyperlink" Target="mailto:kurts@unm.edu"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wmonette@unm.edu"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ehs.unm.edu/ehs-standards-and-guidelines.html" TargetMode="External"/><Relationship Id="rId3" Type="http://schemas.openxmlformats.org/officeDocument/2006/relationships/hyperlink" Target="https://fm.unm.edu/" TargetMode="External"/><Relationship Id="rId7" Type="http://schemas.openxmlformats.org/officeDocument/2006/relationships/hyperlink" Target="https://ehs.unm.edu/" TargetMode="External"/><Relationship Id="rId2" Type="http://schemas.openxmlformats.org/officeDocument/2006/relationships/hyperlink" Target="https://www.rld.nm.gov/construction-industries/rules-laws-and-building-codes/" TargetMode="External"/><Relationship Id="rId1" Type="http://schemas.openxmlformats.org/officeDocument/2006/relationships/slideLayout" Target="../slideLayouts/slideLayout3.xml"/><Relationship Id="rId6" Type="http://schemas.openxmlformats.org/officeDocument/2006/relationships/hyperlink" Target="https://fm.unm.edu/assets/documents/design-standards.pdf" TargetMode="External"/><Relationship Id="rId11" Type="http://schemas.openxmlformats.org/officeDocument/2006/relationships/image" Target="../media/image24.png"/><Relationship Id="rId5" Type="http://schemas.openxmlformats.org/officeDocument/2006/relationships/hyperlink" Target="https://fm.unm.edu/assets/documents/electrical-specifications.pdf" TargetMode="External"/><Relationship Id="rId10" Type="http://schemas.openxmlformats.org/officeDocument/2006/relationships/hyperlink" Target="https://ehs.unm.edu/assets/documents/sop-copies/electrical-safety-program1.pdf" TargetMode="External"/><Relationship Id="rId4" Type="http://schemas.openxmlformats.org/officeDocument/2006/relationships/hyperlink" Target="https://fm.unm.edu/standards--guidelines/index.html" TargetMode="External"/><Relationship Id="rId9" Type="http://schemas.openxmlformats.org/officeDocument/2006/relationships/hyperlink" Target="https://ehs.unm.edu/construction-safety/index.html"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sdussart@unm.edu"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BPiatt@salud.unm.ed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dperea1@unm.edu"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15473"/>
            <a:ext cx="8077200" cy="1327299"/>
          </a:xfrm>
        </p:spPr>
        <p:txBody>
          <a:bodyPr>
            <a:normAutofit fontScale="90000"/>
          </a:bodyPr>
          <a:lstStyle/>
          <a:p>
            <a:pPr algn="ctr"/>
            <a:r>
              <a:rPr lang="en-US" dirty="0"/>
              <a:t>Building Coordinators Meeting</a:t>
            </a:r>
          </a:p>
        </p:txBody>
      </p:sp>
      <p:sp>
        <p:nvSpPr>
          <p:cNvPr id="6" name="Content Placeholder 2">
            <a:extLst>
              <a:ext uri="{FF2B5EF4-FFF2-40B4-BE49-F238E27FC236}">
                <a16:creationId xmlns:a16="http://schemas.microsoft.com/office/drawing/2014/main" id="{8C16D374-0D6D-00C4-EB01-4500F3D5DE90}"/>
              </a:ext>
            </a:extLst>
          </p:cNvPr>
          <p:cNvSpPr txBox="1">
            <a:spLocks/>
          </p:cNvSpPr>
          <p:nvPr/>
        </p:nvSpPr>
        <p:spPr>
          <a:xfrm>
            <a:off x="457200" y="3055545"/>
            <a:ext cx="8229600" cy="309148"/>
          </a:xfrm>
          <a:prstGeom prst="rect">
            <a:avLst/>
          </a:prstGeom>
        </p:spPr>
        <p:txBody>
          <a:bodyPr vert="horz" lIns="118872" tIns="0" rIns="45720" bIns="0" rtlCol="0" anchor="b">
            <a:normAutofit/>
          </a:bodyPr>
          <a:lstStyle>
            <a:lvl1pPr marL="0" indent="0" algn="ctr" rtl="0" eaLnBrk="1" latinLnBrk="0" hangingPunct="1">
              <a:spcBef>
                <a:spcPts val="0"/>
              </a:spcBef>
              <a:buClr>
                <a:schemeClr val="accent1"/>
              </a:buClr>
              <a:buSzPct val="80000"/>
              <a:buFont typeface="Wingdings 2"/>
              <a:buNone/>
              <a:defRPr kumimoji="0" sz="2000" kern="1200" spc="0">
                <a:solidFill>
                  <a:srgbClr val="FFFFFF"/>
                </a:solidFill>
                <a:latin typeface="Arial" panose="020B0604020202020204" pitchFamily="34" charset="0"/>
                <a:ea typeface="Gotham Book" charset="0"/>
                <a:cs typeface="Arial" panose="020B0604020202020204" pitchFamily="34" charset="0"/>
              </a:defRPr>
            </a:lvl1pPr>
            <a:lvl2pPr marL="457200" indent="0" algn="ctr" rtl="0" eaLnBrk="1" latinLnBrk="0" hangingPunct="1">
              <a:spcBef>
                <a:spcPct val="20000"/>
              </a:spcBef>
              <a:buClr>
                <a:schemeClr val="accent2"/>
              </a:buClr>
              <a:buSzPct val="90000"/>
              <a:buFont typeface="Wingdings"/>
              <a:buNone/>
              <a:defRPr kumimoji="0" sz="2800" kern="1200" spc="0">
                <a:solidFill>
                  <a:schemeClr val="tx1">
                    <a:tint val="75000"/>
                  </a:schemeClr>
                </a:solidFill>
                <a:latin typeface="+mj-lt"/>
                <a:ea typeface="Gotham Book" charset="0"/>
                <a:cs typeface="Gotham Book" charset="0"/>
              </a:defRPr>
            </a:lvl2pPr>
            <a:lvl3pPr marL="914400" indent="0" algn="ctr" rtl="0" eaLnBrk="1" latinLnBrk="0" hangingPunct="1">
              <a:spcBef>
                <a:spcPct val="20000"/>
              </a:spcBef>
              <a:buClr>
                <a:schemeClr val="accent3"/>
              </a:buClr>
              <a:buFont typeface="Arial"/>
              <a:buNone/>
              <a:defRPr kumimoji="0" sz="2400" kern="1200" spc="0">
                <a:solidFill>
                  <a:schemeClr val="tx1">
                    <a:tint val="75000"/>
                  </a:schemeClr>
                </a:solidFill>
                <a:latin typeface="+mj-lt"/>
                <a:ea typeface="Gotham Book" charset="0"/>
                <a:cs typeface="Gotham Book" charset="0"/>
              </a:defRPr>
            </a:lvl3pPr>
            <a:lvl4pPr marL="1371600" indent="0" algn="ctr" rtl="0" eaLnBrk="1" latinLnBrk="0" hangingPunct="1">
              <a:spcBef>
                <a:spcPct val="20000"/>
              </a:spcBef>
              <a:buClr>
                <a:schemeClr val="accent4"/>
              </a:buClr>
              <a:buFont typeface="Arial"/>
              <a:buNone/>
              <a:defRPr kumimoji="0" sz="2000" kern="1200" spc="0">
                <a:solidFill>
                  <a:schemeClr val="tx1">
                    <a:tint val="75000"/>
                  </a:schemeClr>
                </a:solidFill>
                <a:latin typeface="+mj-lt"/>
                <a:ea typeface="Gotham Book" charset="0"/>
                <a:cs typeface="Gotham Book" charset="0"/>
              </a:defRPr>
            </a:lvl4pPr>
            <a:lvl5pPr marL="1828800" indent="0" algn="ctr" rtl="0" eaLnBrk="1" latinLnBrk="0" hangingPunct="1">
              <a:spcBef>
                <a:spcPct val="20000"/>
              </a:spcBef>
              <a:buClr>
                <a:schemeClr val="accent5"/>
              </a:buClr>
              <a:buFont typeface="Wingdings 3"/>
              <a:buNone/>
              <a:defRPr kumimoji="0" lang="en-US" sz="2000" kern="1200" spc="0">
                <a:solidFill>
                  <a:schemeClr val="tx1">
                    <a:tint val="75000"/>
                  </a:schemeClr>
                </a:solidFill>
                <a:latin typeface="+mj-lt"/>
                <a:ea typeface="Gotham Book" charset="0"/>
                <a:cs typeface="Gotham Book" charset="0"/>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marL="118872"/>
            <a:r>
              <a:rPr lang="en-US" dirty="0"/>
              <a:t>Friday March 28</a:t>
            </a:r>
            <a:r>
              <a:rPr lang="en-US" baseline="30000" dirty="0"/>
              <a:t>th</a:t>
            </a:r>
            <a:r>
              <a:rPr lang="en-US" dirty="0"/>
              <a:t>, 2025</a:t>
            </a:r>
          </a:p>
        </p:txBody>
      </p:sp>
    </p:spTree>
    <p:extLst>
      <p:ext uri="{BB962C8B-B14F-4D97-AF65-F5344CB8AC3E}">
        <p14:creationId xmlns:p14="http://schemas.microsoft.com/office/powerpoint/2010/main" val="138521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201-5597-402C-BE3B-2E1C9F530F49}"/>
              </a:ext>
            </a:extLst>
          </p:cNvPr>
          <p:cNvSpPr>
            <a:spLocks noGrp="1"/>
          </p:cNvSpPr>
          <p:nvPr>
            <p:ph type="title"/>
          </p:nvPr>
        </p:nvSpPr>
        <p:spPr/>
        <p:txBody>
          <a:bodyPr>
            <a:normAutofit/>
          </a:bodyPr>
          <a:lstStyle/>
          <a:p>
            <a:r>
              <a:rPr lang="en-US" dirty="0"/>
              <a:t>All About Work Control</a:t>
            </a:r>
          </a:p>
        </p:txBody>
      </p:sp>
      <p:sp>
        <p:nvSpPr>
          <p:cNvPr id="3" name="Content Placeholder 2">
            <a:extLst>
              <a:ext uri="{FF2B5EF4-FFF2-40B4-BE49-F238E27FC236}">
                <a16:creationId xmlns:a16="http://schemas.microsoft.com/office/drawing/2014/main" id="{1EE8649E-C3CA-43E9-A1D9-1D20B5E6C9AB}"/>
              </a:ext>
            </a:extLst>
          </p:cNvPr>
          <p:cNvSpPr>
            <a:spLocks noGrp="1"/>
          </p:cNvSpPr>
          <p:nvPr>
            <p:ph idx="1"/>
          </p:nvPr>
        </p:nvSpPr>
        <p:spPr>
          <a:xfrm>
            <a:off x="457199" y="1056132"/>
            <a:ext cx="8429625" cy="3970782"/>
          </a:xfrm>
        </p:spPr>
        <p:txBody>
          <a:bodyPr>
            <a:normAutofit fontScale="62500" lnSpcReduction="20000"/>
          </a:bodyPr>
          <a:lstStyle/>
          <a:p>
            <a:pPr marL="457200" indent="-457200">
              <a:buNone/>
            </a:pPr>
            <a:r>
              <a:rPr lang="en-US" sz="3800" b="1" dirty="0"/>
              <a:t>Examples of Normal Building Maintenance vs. Paid Work</a:t>
            </a:r>
          </a:p>
          <a:p>
            <a:pPr marL="457200" indent="-457200">
              <a:buNone/>
            </a:pPr>
            <a:endParaRPr lang="en-US" sz="3800" b="1" dirty="0"/>
          </a:p>
          <a:p>
            <a:pPr marL="457200" indent="-457200"/>
            <a:r>
              <a:rPr lang="en-US" sz="2900" dirty="0"/>
              <a:t>Normal Building Maintenance is for issues like:</a:t>
            </a:r>
          </a:p>
          <a:p>
            <a:pPr marL="457200" lvl="1" indent="-457200">
              <a:spcBef>
                <a:spcPts val="0"/>
              </a:spcBef>
            </a:pPr>
            <a:r>
              <a:rPr lang="en-US" sz="2900" dirty="0"/>
              <a:t>Stopped up restrooms</a:t>
            </a:r>
          </a:p>
          <a:p>
            <a:pPr marL="457200" lvl="1" indent="-457200">
              <a:spcBef>
                <a:spcPts val="0"/>
              </a:spcBef>
            </a:pPr>
            <a:r>
              <a:rPr lang="en-US" sz="2900" dirty="0"/>
              <a:t>Light bulbs out</a:t>
            </a:r>
          </a:p>
          <a:p>
            <a:pPr marL="457200" lvl="1" indent="-457200">
              <a:spcBef>
                <a:spcPts val="0"/>
              </a:spcBef>
            </a:pPr>
            <a:r>
              <a:rPr lang="en-US" sz="2900" dirty="0"/>
              <a:t>Door locks no longer functioning</a:t>
            </a:r>
          </a:p>
          <a:p>
            <a:pPr marL="457200" lvl="1" indent="-457200">
              <a:spcBef>
                <a:spcPts val="0"/>
              </a:spcBef>
            </a:pPr>
            <a:r>
              <a:rPr lang="en-US" sz="2900" dirty="0"/>
              <a:t>Electricity has gone out</a:t>
            </a:r>
          </a:p>
          <a:p>
            <a:pPr marL="457200" lvl="1" indent="-457200">
              <a:spcBef>
                <a:spcPts val="0"/>
              </a:spcBef>
            </a:pPr>
            <a:r>
              <a:rPr lang="en-US" sz="2900" dirty="0"/>
              <a:t>Day to day Custodial duties</a:t>
            </a:r>
          </a:p>
          <a:p>
            <a:pPr marL="457200" lvl="1" indent="-457200">
              <a:spcBef>
                <a:spcPts val="0"/>
              </a:spcBef>
            </a:pPr>
            <a:r>
              <a:rPr lang="en-US" sz="2900" dirty="0"/>
              <a:t>No hot water/no water</a:t>
            </a:r>
          </a:p>
          <a:p>
            <a:pPr marL="457200" indent="-457200"/>
            <a:r>
              <a:rPr lang="en-US" sz="2900" dirty="0"/>
              <a:t>Paid Work is for issues like:</a:t>
            </a:r>
          </a:p>
          <a:p>
            <a:pPr marL="457200" lvl="1" indent="-457200">
              <a:spcBef>
                <a:spcPts val="0"/>
              </a:spcBef>
            </a:pPr>
            <a:r>
              <a:rPr lang="en-US" sz="2900" dirty="0"/>
              <a:t>Hanging a whiteboard, framed artwork, repainting your office, etc.</a:t>
            </a:r>
          </a:p>
          <a:p>
            <a:pPr marL="457200" lvl="1" indent="-457200">
              <a:spcBef>
                <a:spcPts val="0"/>
              </a:spcBef>
            </a:pPr>
            <a:r>
              <a:rPr lang="en-US" sz="2900" dirty="0"/>
              <a:t>Any events where tables, chairs, or other equipment are needed from Special Activities or removal of refrigerators or moving your office.</a:t>
            </a:r>
          </a:p>
          <a:p>
            <a:pPr marL="457200" lvl="1" indent="-457200">
              <a:spcBef>
                <a:spcPts val="0"/>
              </a:spcBef>
            </a:pPr>
            <a:r>
              <a:rPr lang="en-US" sz="2900" dirty="0"/>
              <a:t>Special Recycling purge projects</a:t>
            </a:r>
          </a:p>
          <a:p>
            <a:pPr marL="457200" lvl="1" indent="-457200">
              <a:spcBef>
                <a:spcPts val="0"/>
              </a:spcBef>
            </a:pPr>
            <a:r>
              <a:rPr lang="en-US" sz="2900" dirty="0"/>
              <a:t>Any requests for the FM Sign Shop</a:t>
            </a:r>
          </a:p>
          <a:p>
            <a:pPr marL="457200" lvl="1" indent="-457200">
              <a:spcBef>
                <a:spcPts val="0"/>
              </a:spcBef>
            </a:pPr>
            <a:r>
              <a:rPr lang="en-US" sz="2900" dirty="0"/>
              <a:t>Any issue above and beyond normal routine maintenance</a:t>
            </a:r>
          </a:p>
          <a:p>
            <a:endParaRPr lang="en-US" dirty="0"/>
          </a:p>
        </p:txBody>
      </p:sp>
    </p:spTree>
    <p:extLst>
      <p:ext uri="{BB962C8B-B14F-4D97-AF65-F5344CB8AC3E}">
        <p14:creationId xmlns:p14="http://schemas.microsoft.com/office/powerpoint/2010/main" val="51965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E22D-DAD2-4921-A977-6FA3E896D349}"/>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EDD0A841-C8FE-4B16-995A-131C6EC27248}"/>
              </a:ext>
            </a:extLst>
          </p:cNvPr>
          <p:cNvSpPr>
            <a:spLocks noGrp="1"/>
          </p:cNvSpPr>
          <p:nvPr>
            <p:ph idx="1"/>
          </p:nvPr>
        </p:nvSpPr>
        <p:spPr>
          <a:xfrm>
            <a:off x="457200" y="1056132"/>
            <a:ext cx="8229600" cy="3970782"/>
          </a:xfrm>
        </p:spPr>
        <p:txBody>
          <a:bodyPr>
            <a:normAutofit fontScale="85000" lnSpcReduction="10000"/>
          </a:bodyPr>
          <a:lstStyle/>
          <a:p>
            <a:pPr marL="457200" indent="-457200">
              <a:buNone/>
            </a:pPr>
            <a:r>
              <a:rPr lang="en-US" sz="2800" b="1" dirty="0"/>
              <a:t>Elevators, Elevators, Elevators</a:t>
            </a:r>
          </a:p>
          <a:p>
            <a:pPr marL="457200" indent="-457200"/>
            <a:r>
              <a:rPr lang="en-US" sz="2000" dirty="0"/>
              <a:t>Elevators prove to be one of Work Control’s challenges.  We need assistance from all of you to make sure we have the correct elevator unit information so we may have the elevator corrected in the timeliest manner possible, especially in an entrapment situation.</a:t>
            </a:r>
          </a:p>
          <a:p>
            <a:pPr marL="457200" indent="-457200"/>
            <a:r>
              <a:rPr lang="en-US" sz="2000" dirty="0"/>
              <a:t>All elevator units have 2 identity tags. 1 inside the elevator and 1 outside of the elevator.  These identity stickers are at the top of the elevator door frame.  They are white with black letters and will have a number. (i.e., A0200-1-E1)   The beginning of the number is your building number.  The ending number of E1, E2, etc., is the elevator unit number.  This is how KONE Elevator responds to the correct unit.  Simply putting the NE side or S side of the building, or a double unit on the Left side, doesn’t assist us with identifying the proper elevator to call in.  *Please get that elevator number before calling or submitting a ticket.*</a:t>
            </a:r>
          </a:p>
          <a:p>
            <a:pPr marL="457200" indent="-457200"/>
            <a:r>
              <a:rPr lang="en-US" sz="2000" dirty="0"/>
              <a:t>If your elevator is missing the identity tag, please let us know so we can have KONE Elevator replace that for you. </a:t>
            </a:r>
          </a:p>
        </p:txBody>
      </p:sp>
    </p:spTree>
    <p:extLst>
      <p:ext uri="{BB962C8B-B14F-4D97-AF65-F5344CB8AC3E}">
        <p14:creationId xmlns:p14="http://schemas.microsoft.com/office/powerpoint/2010/main" val="260826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CDDF-895E-4318-BCE3-9687B1D6E9D2}"/>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C109AF86-EC18-456F-A3AE-52E5AD9711E9}"/>
              </a:ext>
            </a:extLst>
          </p:cNvPr>
          <p:cNvSpPr>
            <a:spLocks noGrp="1"/>
          </p:cNvSpPr>
          <p:nvPr>
            <p:ph idx="1"/>
          </p:nvPr>
        </p:nvSpPr>
        <p:spPr>
          <a:xfrm>
            <a:off x="457200" y="1056132"/>
            <a:ext cx="8229600" cy="3469207"/>
          </a:xfrm>
        </p:spPr>
        <p:txBody>
          <a:bodyPr>
            <a:noAutofit/>
          </a:bodyPr>
          <a:lstStyle/>
          <a:p>
            <a:pPr marL="457200" indent="-457200">
              <a:spcBef>
                <a:spcPts val="600"/>
              </a:spcBef>
              <a:buNone/>
            </a:pPr>
            <a:r>
              <a:rPr lang="en-US" sz="2400" b="1" dirty="0"/>
              <a:t>What DON’T We Do?</a:t>
            </a:r>
          </a:p>
          <a:p>
            <a:pPr marL="457200" indent="-457200">
              <a:spcBef>
                <a:spcPts val="600"/>
              </a:spcBef>
              <a:buNone/>
            </a:pPr>
            <a:endParaRPr lang="en-US" sz="1800" b="1" dirty="0"/>
          </a:p>
          <a:p>
            <a:pPr marL="457200" indent="-457200">
              <a:spcBef>
                <a:spcPts val="600"/>
              </a:spcBef>
            </a:pPr>
            <a:r>
              <a:rPr lang="en-US" sz="1800" dirty="0"/>
              <a:t>Work Control does not process or create work requests for the following Areas:</a:t>
            </a:r>
          </a:p>
          <a:p>
            <a:pPr marL="457200" indent="-457200">
              <a:spcBef>
                <a:spcPts val="600"/>
              </a:spcBef>
            </a:pPr>
            <a:r>
              <a:rPr lang="en-US" sz="1800" dirty="0"/>
              <a:t>Alarms – help.unm.edu or 505-277-1140</a:t>
            </a:r>
          </a:p>
          <a:p>
            <a:pPr marL="457200" indent="-457200">
              <a:spcBef>
                <a:spcPts val="600"/>
              </a:spcBef>
            </a:pPr>
            <a:r>
              <a:rPr lang="en-US" sz="1800" dirty="0"/>
              <a:t>Main IT – help.unm.edu or 505-277-5757</a:t>
            </a:r>
          </a:p>
          <a:p>
            <a:pPr marL="457200" indent="-457200">
              <a:spcBef>
                <a:spcPts val="600"/>
              </a:spcBef>
            </a:pPr>
            <a:r>
              <a:rPr lang="en-US" sz="1800" dirty="0"/>
              <a:t>UNMH – 505-272-2500</a:t>
            </a:r>
          </a:p>
          <a:p>
            <a:pPr marL="457200" indent="-457200">
              <a:spcBef>
                <a:spcPts val="600"/>
              </a:spcBef>
            </a:pPr>
            <a:r>
              <a:rPr lang="en-US" sz="1800" dirty="0"/>
              <a:t>Automotive – </a:t>
            </a:r>
            <a:r>
              <a:rPr lang="en-US" sz="1800" dirty="0">
                <a:hlinkClick r:id="rId2"/>
              </a:rPr>
              <a:t>automotive@unm.edu</a:t>
            </a:r>
            <a:r>
              <a:rPr lang="en-US" sz="1800" dirty="0"/>
              <a:t> or 505-277-3670.</a:t>
            </a:r>
          </a:p>
          <a:p>
            <a:pPr marL="457200" indent="-457200">
              <a:spcBef>
                <a:spcPts val="600"/>
              </a:spcBef>
            </a:pPr>
            <a:r>
              <a:rPr lang="en-US" sz="1800" dirty="0"/>
              <a:t>Environmental Health &amp; Safety (EHS)  505-277-2753</a:t>
            </a:r>
          </a:p>
          <a:p>
            <a:pPr marL="457200" indent="-457200">
              <a:spcBef>
                <a:spcPts val="600"/>
              </a:spcBef>
            </a:pPr>
            <a:r>
              <a:rPr lang="en-US" sz="1800" dirty="0"/>
              <a:t>Parking &amp; Transportation Services (PATS)  505-277-1938</a:t>
            </a:r>
          </a:p>
          <a:p>
            <a:pPr marL="457200" indent="-457200">
              <a:spcBef>
                <a:spcPts val="600"/>
              </a:spcBef>
            </a:pPr>
            <a:r>
              <a:rPr lang="en-US" sz="1800" dirty="0"/>
              <a:t>Finance, Design, &amp; Construction (FDC)  - fdc.unm.edu or 505-277-3600</a:t>
            </a:r>
          </a:p>
        </p:txBody>
      </p:sp>
    </p:spTree>
    <p:extLst>
      <p:ext uri="{BB962C8B-B14F-4D97-AF65-F5344CB8AC3E}">
        <p14:creationId xmlns:p14="http://schemas.microsoft.com/office/powerpoint/2010/main" val="151703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CBA0C-4B09-4CF1-BABE-95E02A7C5B88}"/>
              </a:ext>
            </a:extLst>
          </p:cNvPr>
          <p:cNvSpPr>
            <a:spLocks noGrp="1"/>
          </p:cNvSpPr>
          <p:nvPr>
            <p:ph type="title"/>
          </p:nvPr>
        </p:nvSpPr>
        <p:spPr/>
        <p:txBody>
          <a:bodyPr/>
          <a:lstStyle/>
          <a:p>
            <a:r>
              <a:rPr lang="en-US" dirty="0"/>
              <a:t>All About Work Control	</a:t>
            </a:r>
          </a:p>
        </p:txBody>
      </p:sp>
      <p:sp>
        <p:nvSpPr>
          <p:cNvPr id="3" name="Content Placeholder 2">
            <a:extLst>
              <a:ext uri="{FF2B5EF4-FFF2-40B4-BE49-F238E27FC236}">
                <a16:creationId xmlns:a16="http://schemas.microsoft.com/office/drawing/2014/main" id="{E4D052D7-E3EF-4FCD-83A8-29B83B67B104}"/>
              </a:ext>
            </a:extLst>
          </p:cNvPr>
          <p:cNvSpPr>
            <a:spLocks noGrp="1"/>
          </p:cNvSpPr>
          <p:nvPr>
            <p:ph idx="1"/>
          </p:nvPr>
        </p:nvSpPr>
        <p:spPr>
          <a:xfrm>
            <a:off x="457201" y="1331394"/>
            <a:ext cx="6343650" cy="3226319"/>
          </a:xfrm>
        </p:spPr>
        <p:txBody>
          <a:bodyPr>
            <a:normAutofit/>
          </a:bodyPr>
          <a:lstStyle/>
          <a:p>
            <a:pPr marL="118872" indent="0">
              <a:buNone/>
            </a:pPr>
            <a:r>
              <a:rPr lang="en-US" sz="2400" b="1" dirty="0"/>
              <a:t>Questions &amp; Answers</a:t>
            </a:r>
          </a:p>
          <a:p>
            <a:pPr marL="118872" indent="0">
              <a:buNone/>
            </a:pPr>
            <a:endParaRPr lang="en-US" dirty="0"/>
          </a:p>
          <a:p>
            <a:pPr marL="118872" indent="0">
              <a:buNone/>
            </a:pPr>
            <a:endParaRPr lang="en-US" dirty="0"/>
          </a:p>
          <a:p>
            <a:pPr marL="118872" indent="0">
              <a:buNone/>
            </a:pPr>
            <a:endParaRPr lang="en-US" dirty="0"/>
          </a:p>
          <a:p>
            <a:pPr marL="118872" indent="0">
              <a:buNone/>
            </a:pPr>
            <a:endParaRPr lang="en-US" dirty="0"/>
          </a:p>
          <a:p>
            <a:r>
              <a:rPr lang="en-US" sz="1800" dirty="0"/>
              <a:t>You have questions.  We have answers.</a:t>
            </a:r>
          </a:p>
        </p:txBody>
      </p:sp>
      <p:pic>
        <p:nvPicPr>
          <p:cNvPr id="4" name="Picture 3">
            <a:extLst>
              <a:ext uri="{FF2B5EF4-FFF2-40B4-BE49-F238E27FC236}">
                <a16:creationId xmlns:a16="http://schemas.microsoft.com/office/drawing/2014/main" id="{06C54103-BB2B-4E85-B865-28C66BFF5320}"/>
              </a:ext>
            </a:extLst>
          </p:cNvPr>
          <p:cNvPicPr>
            <a:picLocks noChangeAspect="1"/>
          </p:cNvPicPr>
          <p:nvPr/>
        </p:nvPicPr>
        <p:blipFill>
          <a:blip r:embed="rId2"/>
          <a:stretch>
            <a:fillRect/>
          </a:stretch>
        </p:blipFill>
        <p:spPr>
          <a:xfrm>
            <a:off x="4974732" y="1331394"/>
            <a:ext cx="3652238" cy="1910601"/>
          </a:xfrm>
          <a:prstGeom prst="rect">
            <a:avLst/>
          </a:prstGeom>
        </p:spPr>
      </p:pic>
    </p:spTree>
    <p:extLst>
      <p:ext uri="{BB962C8B-B14F-4D97-AF65-F5344CB8AC3E}">
        <p14:creationId xmlns:p14="http://schemas.microsoft.com/office/powerpoint/2010/main" val="377150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82A21-1BE8-406B-A86D-EE348770EBFF}"/>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E98F9D42-D289-4E41-A6D6-2A8C5B8A4E5E}"/>
              </a:ext>
            </a:extLst>
          </p:cNvPr>
          <p:cNvSpPr>
            <a:spLocks noGrp="1"/>
          </p:cNvSpPr>
          <p:nvPr>
            <p:ph idx="1"/>
          </p:nvPr>
        </p:nvSpPr>
        <p:spPr>
          <a:xfrm>
            <a:off x="457200" y="1331394"/>
            <a:ext cx="8229600" cy="3695520"/>
          </a:xfrm>
        </p:spPr>
        <p:txBody>
          <a:bodyPr>
            <a:normAutofit fontScale="47500" lnSpcReduction="20000"/>
          </a:bodyPr>
          <a:lstStyle/>
          <a:p>
            <a:pPr marL="118872" indent="0">
              <a:buNone/>
            </a:pPr>
            <a:r>
              <a:rPr lang="en-US" sz="4400" b="1" dirty="0"/>
              <a:t>Work Control Contact Information</a:t>
            </a:r>
          </a:p>
          <a:p>
            <a:pPr marL="118872" indent="0">
              <a:buNone/>
            </a:pPr>
            <a:endParaRPr lang="en-US" sz="4400" b="1" dirty="0"/>
          </a:p>
          <a:p>
            <a:r>
              <a:rPr lang="en-US" dirty="0"/>
              <a:t>Work Control Mainline   -   505-277-1600</a:t>
            </a:r>
          </a:p>
          <a:p>
            <a:pPr marL="118872" indent="0">
              <a:buNone/>
            </a:pPr>
            <a:endParaRPr lang="en-US" dirty="0"/>
          </a:p>
          <a:p>
            <a:r>
              <a:rPr lang="en-US" dirty="0"/>
              <a:t>Daniel Perea – Manager of Work Control</a:t>
            </a:r>
          </a:p>
          <a:p>
            <a:r>
              <a:rPr lang="en-US" dirty="0"/>
              <a:t>505-277-4872</a:t>
            </a:r>
          </a:p>
          <a:p>
            <a:r>
              <a:rPr lang="en-US" dirty="0">
                <a:hlinkClick r:id="rId2"/>
              </a:rPr>
              <a:t>dperea1@unm.edu</a:t>
            </a:r>
            <a:endParaRPr lang="en-US" dirty="0"/>
          </a:p>
          <a:p>
            <a:endParaRPr lang="en-US" dirty="0"/>
          </a:p>
          <a:p>
            <a:r>
              <a:rPr lang="en-US" dirty="0"/>
              <a:t>Kristina Rucker – Lead Service Call Coordinator</a:t>
            </a:r>
          </a:p>
          <a:p>
            <a:r>
              <a:rPr lang="en-US" dirty="0"/>
              <a:t>505-925-9516</a:t>
            </a:r>
          </a:p>
          <a:p>
            <a:r>
              <a:rPr lang="en-US" dirty="0">
                <a:hlinkClick r:id="rId3"/>
              </a:rPr>
              <a:t>ruckerk@unm.edu</a:t>
            </a:r>
            <a:endParaRPr lang="en-US" dirty="0"/>
          </a:p>
          <a:p>
            <a:endParaRPr lang="en-US" dirty="0"/>
          </a:p>
          <a:p>
            <a:r>
              <a:rPr lang="en-US" dirty="0"/>
              <a:t>Zach Case – Service Call Coordinator</a:t>
            </a:r>
          </a:p>
          <a:p>
            <a:r>
              <a:rPr lang="en-US" dirty="0"/>
              <a:t>505-925-9627</a:t>
            </a:r>
          </a:p>
          <a:p>
            <a:r>
              <a:rPr lang="en-US" dirty="0">
                <a:hlinkClick r:id="rId4"/>
              </a:rPr>
              <a:t>zcase@unm.edu</a:t>
            </a:r>
            <a:r>
              <a:rPr lang="en-US" dirty="0"/>
              <a:t> </a:t>
            </a:r>
          </a:p>
          <a:p>
            <a:endParaRPr lang="en-US" dirty="0"/>
          </a:p>
          <a:p>
            <a:r>
              <a:rPr lang="en-US" dirty="0"/>
              <a:t>Arianna Myers – Service Call Coordinator</a:t>
            </a:r>
          </a:p>
          <a:p>
            <a:r>
              <a:rPr lang="en-US" u="sng" dirty="0">
                <a:hlinkClick r:id="rId5"/>
              </a:rPr>
              <a:t>amyers970046467@unm.edu</a:t>
            </a:r>
            <a:endParaRPr lang="en-US" dirty="0"/>
          </a:p>
        </p:txBody>
      </p:sp>
    </p:spTree>
    <p:extLst>
      <p:ext uri="{BB962C8B-B14F-4D97-AF65-F5344CB8AC3E}">
        <p14:creationId xmlns:p14="http://schemas.microsoft.com/office/powerpoint/2010/main" val="19914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C0643-5AEA-06A5-D3B8-FF421B2B2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EECA6-FE57-D020-11A7-E91DC6E09855}"/>
              </a:ext>
            </a:extLst>
          </p:cNvPr>
          <p:cNvSpPr>
            <a:spLocks noGrp="1"/>
          </p:cNvSpPr>
          <p:nvPr>
            <p:ph type="title"/>
          </p:nvPr>
        </p:nvSpPr>
        <p:spPr/>
        <p:txBody>
          <a:bodyPr>
            <a:noAutofit/>
          </a:bodyPr>
          <a:lstStyle/>
          <a:p>
            <a:r>
              <a:rPr lang="en-US" dirty="0"/>
              <a:t>Flood Response and Abatement/ Remediation</a:t>
            </a:r>
          </a:p>
        </p:txBody>
      </p:sp>
      <p:sp>
        <p:nvSpPr>
          <p:cNvPr id="3" name="Content Placeholder 2">
            <a:extLst>
              <a:ext uri="{FF2B5EF4-FFF2-40B4-BE49-F238E27FC236}">
                <a16:creationId xmlns:a16="http://schemas.microsoft.com/office/drawing/2014/main" id="{CB23C532-2970-EB88-E569-700D422F25E3}"/>
              </a:ext>
            </a:extLst>
          </p:cNvPr>
          <p:cNvSpPr>
            <a:spLocks noGrp="1"/>
          </p:cNvSpPr>
          <p:nvPr>
            <p:ph idx="1"/>
          </p:nvPr>
        </p:nvSpPr>
        <p:spPr>
          <a:xfrm>
            <a:off x="457200" y="1331394"/>
            <a:ext cx="8229600" cy="3577957"/>
          </a:xfrm>
        </p:spPr>
        <p:txBody>
          <a:bodyPr>
            <a:normAutofit/>
          </a:bodyPr>
          <a:lstStyle/>
          <a:p>
            <a:pPr marL="118872" indent="0">
              <a:buNone/>
            </a:pPr>
            <a:r>
              <a:rPr lang="en-US" b="1" dirty="0"/>
              <a:t>Thomas “Tommy” Evans</a:t>
            </a:r>
          </a:p>
          <a:p>
            <a:pPr marL="118872" indent="0">
              <a:buNone/>
            </a:pPr>
            <a:r>
              <a:rPr lang="en-US" b="1" dirty="0"/>
              <a:t>Council-certified Indoor Environmentalist, Safety Specialist,</a:t>
            </a:r>
          </a:p>
          <a:p>
            <a:pPr marL="118872" indent="0">
              <a:buNone/>
            </a:pPr>
            <a:r>
              <a:rPr lang="en-US" b="1" dirty="0"/>
              <a:t>Environmental Health and Safety</a:t>
            </a:r>
          </a:p>
          <a:p>
            <a:pPr marL="118872" indent="0">
              <a:buNone/>
            </a:pPr>
            <a:r>
              <a:rPr lang="en-US" b="1" dirty="0">
                <a:hlinkClick r:id="rId2"/>
              </a:rPr>
              <a:t>tevans5@unm.edu</a:t>
            </a:r>
            <a:endParaRPr lang="en-US" b="1" dirty="0"/>
          </a:p>
          <a:p>
            <a:pPr marL="118872" indent="0">
              <a:buNone/>
            </a:pPr>
            <a:r>
              <a:rPr lang="en-US" b="1" dirty="0"/>
              <a:t>Office: 505-277-1692</a:t>
            </a:r>
          </a:p>
          <a:p>
            <a:pPr marL="118872" indent="0">
              <a:buNone/>
            </a:pPr>
            <a:endParaRPr lang="en-US" dirty="0"/>
          </a:p>
        </p:txBody>
      </p:sp>
    </p:spTree>
    <p:extLst>
      <p:ext uri="{BB962C8B-B14F-4D97-AF65-F5344CB8AC3E}">
        <p14:creationId xmlns:p14="http://schemas.microsoft.com/office/powerpoint/2010/main" val="258941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7697-AECF-431B-9B43-172391A775A1}"/>
              </a:ext>
            </a:extLst>
          </p:cNvPr>
          <p:cNvSpPr>
            <a:spLocks noGrp="1"/>
          </p:cNvSpPr>
          <p:nvPr>
            <p:ph type="title"/>
          </p:nvPr>
        </p:nvSpPr>
        <p:spPr/>
        <p:txBody>
          <a:bodyPr>
            <a:noAutofit/>
          </a:bodyPr>
          <a:lstStyle/>
          <a:p>
            <a:r>
              <a:rPr lang="en-US" dirty="0"/>
              <a:t>Flood Response and Abatement/ Remediation</a:t>
            </a:r>
          </a:p>
        </p:txBody>
      </p:sp>
      <p:sp>
        <p:nvSpPr>
          <p:cNvPr id="3" name="Content Placeholder 2">
            <a:extLst>
              <a:ext uri="{FF2B5EF4-FFF2-40B4-BE49-F238E27FC236}">
                <a16:creationId xmlns:a16="http://schemas.microsoft.com/office/drawing/2014/main" id="{C861A79C-6FE7-4396-B7AC-C0ED5441BFF8}"/>
              </a:ext>
            </a:extLst>
          </p:cNvPr>
          <p:cNvSpPr>
            <a:spLocks noGrp="1"/>
          </p:cNvSpPr>
          <p:nvPr>
            <p:ph idx="1"/>
          </p:nvPr>
        </p:nvSpPr>
        <p:spPr/>
        <p:txBody>
          <a:bodyPr>
            <a:normAutofit/>
          </a:bodyPr>
          <a:lstStyle/>
          <a:p>
            <a:pPr marL="457200" indent="-457200">
              <a:buAutoNum type="arabicPeriod"/>
            </a:pPr>
            <a:r>
              <a:rPr lang="en-US" sz="2400" dirty="0"/>
              <a:t>Notify Facilities Management</a:t>
            </a:r>
          </a:p>
          <a:p>
            <a:pPr marL="457200" indent="-457200">
              <a:buAutoNum type="arabicPeriod"/>
            </a:pPr>
            <a:r>
              <a:rPr lang="en-US" sz="2400" dirty="0"/>
              <a:t>FM notifies EHS – Duty officer pager (505-951-0194) or call Tommy Evans directly</a:t>
            </a:r>
          </a:p>
          <a:p>
            <a:pPr marL="457200" indent="-457200">
              <a:buAutoNum type="arabicPeriod"/>
            </a:pPr>
            <a:r>
              <a:rPr lang="en-US" sz="2400" dirty="0"/>
              <a:t>EHS and FM review asbestos records</a:t>
            </a:r>
          </a:p>
          <a:p>
            <a:pPr marL="457200" indent="-457200">
              <a:buAutoNum type="arabicPeriod"/>
            </a:pPr>
            <a:r>
              <a:rPr lang="en-US" sz="2400" dirty="0"/>
              <a:t>If no records exist, affected materials must be sampled or assumed to be ACM</a:t>
            </a:r>
          </a:p>
          <a:p>
            <a:pPr marL="457200" indent="-457200">
              <a:buAutoNum type="arabicPeriod"/>
            </a:pPr>
            <a:r>
              <a:rPr lang="en-US" sz="2400" dirty="0"/>
              <a:t>FM or EHS will coordinate abatement/remediation</a:t>
            </a:r>
          </a:p>
        </p:txBody>
      </p:sp>
    </p:spTree>
    <p:extLst>
      <p:ext uri="{BB962C8B-B14F-4D97-AF65-F5344CB8AC3E}">
        <p14:creationId xmlns:p14="http://schemas.microsoft.com/office/powerpoint/2010/main" val="265521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53C40-8A62-4B49-915A-D5E3A48DDC4F}"/>
              </a:ext>
            </a:extLst>
          </p:cNvPr>
          <p:cNvSpPr>
            <a:spLocks noGrp="1"/>
          </p:cNvSpPr>
          <p:nvPr>
            <p:ph type="title"/>
          </p:nvPr>
        </p:nvSpPr>
        <p:spPr/>
        <p:txBody>
          <a:bodyPr>
            <a:noAutofit/>
          </a:bodyPr>
          <a:lstStyle/>
          <a:p>
            <a:r>
              <a:rPr lang="en-US" dirty="0">
                <a:solidFill>
                  <a:srgbClr val="AA0530"/>
                </a:solidFill>
              </a:rPr>
              <a:t>Flood Response and Abatement/ Remediation</a:t>
            </a:r>
            <a:endParaRPr lang="en-US" dirty="0"/>
          </a:p>
        </p:txBody>
      </p:sp>
      <p:sp>
        <p:nvSpPr>
          <p:cNvPr id="3" name="Content Placeholder 2">
            <a:extLst>
              <a:ext uri="{FF2B5EF4-FFF2-40B4-BE49-F238E27FC236}">
                <a16:creationId xmlns:a16="http://schemas.microsoft.com/office/drawing/2014/main" id="{A4F9AEB4-CFD7-4A43-88D4-1C264681EBF2}"/>
              </a:ext>
            </a:extLst>
          </p:cNvPr>
          <p:cNvSpPr>
            <a:spLocks noGrp="1"/>
          </p:cNvSpPr>
          <p:nvPr>
            <p:ph idx="1"/>
          </p:nvPr>
        </p:nvSpPr>
        <p:spPr/>
        <p:txBody>
          <a:bodyPr/>
          <a:lstStyle/>
          <a:p>
            <a:pPr marL="118872" indent="0">
              <a:buNone/>
            </a:pPr>
            <a:r>
              <a:rPr lang="en-US" b="1" dirty="0"/>
              <a:t>Contractor Responsibilities</a:t>
            </a:r>
          </a:p>
          <a:p>
            <a:pPr marL="118872" indent="0">
              <a:buNone/>
            </a:pPr>
            <a:endParaRPr lang="en-US" dirty="0"/>
          </a:p>
          <a:p>
            <a:pPr marL="457200" indent="-457200">
              <a:buAutoNum type="arabicPeriod"/>
            </a:pPr>
            <a:r>
              <a:rPr lang="en-US" sz="2400" dirty="0"/>
              <a:t>Extract the water</a:t>
            </a:r>
          </a:p>
          <a:p>
            <a:pPr marL="457200" indent="-457200">
              <a:buAutoNum type="arabicPeriod"/>
            </a:pPr>
            <a:r>
              <a:rPr lang="en-US" sz="2400" dirty="0"/>
              <a:t>Set up fans and dehumidifiers, as appropriate</a:t>
            </a:r>
          </a:p>
          <a:p>
            <a:pPr marL="118872" indent="0">
              <a:buNone/>
            </a:pPr>
            <a:r>
              <a:rPr lang="en-US" sz="2400" b="1" dirty="0">
                <a:solidFill>
                  <a:srgbClr val="FF0000"/>
                </a:solidFill>
              </a:rPr>
              <a:t>** They must not remove carpet, cove base, ceiling tiles, or cut any walls until the materials are confirmed as non-ACM. </a:t>
            </a:r>
          </a:p>
          <a:p>
            <a:pPr marL="118872" indent="0">
              <a:buNone/>
            </a:pPr>
            <a:endParaRPr lang="en-US" dirty="0"/>
          </a:p>
        </p:txBody>
      </p:sp>
    </p:spTree>
    <p:extLst>
      <p:ext uri="{BB962C8B-B14F-4D97-AF65-F5344CB8AC3E}">
        <p14:creationId xmlns:p14="http://schemas.microsoft.com/office/powerpoint/2010/main" val="2856585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EDC9-17CC-479E-BFEE-E8273E3F2ECF}"/>
              </a:ext>
            </a:extLst>
          </p:cNvPr>
          <p:cNvSpPr>
            <a:spLocks noGrp="1"/>
          </p:cNvSpPr>
          <p:nvPr>
            <p:ph type="title"/>
          </p:nvPr>
        </p:nvSpPr>
        <p:spPr/>
        <p:txBody>
          <a:bodyPr>
            <a:noAutofit/>
          </a:bodyPr>
          <a:lstStyle/>
          <a:p>
            <a:r>
              <a:rPr lang="en-US" dirty="0">
                <a:solidFill>
                  <a:srgbClr val="AA0530"/>
                </a:solidFill>
              </a:rPr>
              <a:t>Flood Response and Abatement/ Remediation</a:t>
            </a:r>
            <a:endParaRPr lang="en-US" dirty="0"/>
          </a:p>
        </p:txBody>
      </p:sp>
      <p:sp>
        <p:nvSpPr>
          <p:cNvPr id="3" name="Content Placeholder 2">
            <a:extLst>
              <a:ext uri="{FF2B5EF4-FFF2-40B4-BE49-F238E27FC236}">
                <a16:creationId xmlns:a16="http://schemas.microsoft.com/office/drawing/2014/main" id="{A96D71C9-D567-451F-9D8A-4CF57AD79B15}"/>
              </a:ext>
            </a:extLst>
          </p:cNvPr>
          <p:cNvSpPr>
            <a:spLocks noGrp="1"/>
          </p:cNvSpPr>
          <p:nvPr>
            <p:ph idx="1"/>
          </p:nvPr>
        </p:nvSpPr>
        <p:spPr>
          <a:xfrm>
            <a:off x="457200" y="1154098"/>
            <a:ext cx="8229600" cy="3755253"/>
          </a:xfrm>
        </p:spPr>
        <p:txBody>
          <a:bodyPr>
            <a:normAutofit fontScale="85000" lnSpcReduction="10000"/>
          </a:bodyPr>
          <a:lstStyle/>
          <a:p>
            <a:pPr marL="118872" indent="0">
              <a:buNone/>
            </a:pPr>
            <a:r>
              <a:rPr lang="en-US" b="1" dirty="0"/>
              <a:t>Building Materials to Check</a:t>
            </a:r>
          </a:p>
          <a:p>
            <a:pPr marL="118872" indent="0">
              <a:buNone/>
            </a:pPr>
            <a:endParaRPr lang="en-US" sz="1900" b="1" dirty="0"/>
          </a:p>
          <a:p>
            <a:pPr marL="457200" indent="-457200">
              <a:buAutoNum type="arabicPeriod"/>
            </a:pPr>
            <a:r>
              <a:rPr lang="en-US" sz="1900" dirty="0"/>
              <a:t>Flooring materials</a:t>
            </a:r>
          </a:p>
          <a:p>
            <a:pPr marL="914400" lvl="1" indent="-457200">
              <a:buFont typeface="+mj-lt"/>
              <a:buAutoNum type="alphaLcPeriod"/>
            </a:pPr>
            <a:r>
              <a:rPr lang="en-US" sz="1900" dirty="0"/>
              <a:t>Carpet mastic</a:t>
            </a:r>
          </a:p>
          <a:p>
            <a:pPr marL="914400" lvl="1" indent="-457200">
              <a:buFont typeface="+mj-lt"/>
              <a:buAutoNum type="alphaLcPeriod"/>
            </a:pPr>
            <a:r>
              <a:rPr lang="en-US" sz="1900" dirty="0"/>
              <a:t>Vinyl floor tile/mastic</a:t>
            </a:r>
          </a:p>
          <a:p>
            <a:pPr marL="914400" lvl="1" indent="-457200">
              <a:buFont typeface="+mj-lt"/>
              <a:buAutoNum type="alphaLcPeriod"/>
            </a:pPr>
            <a:r>
              <a:rPr lang="en-US" sz="1900" dirty="0"/>
              <a:t>Linoleum </a:t>
            </a:r>
          </a:p>
          <a:p>
            <a:pPr marL="457200" indent="-457200">
              <a:buAutoNum type="arabicPeriod"/>
            </a:pPr>
            <a:r>
              <a:rPr lang="en-US" sz="1900" dirty="0"/>
              <a:t>Ceiling Tiles</a:t>
            </a:r>
          </a:p>
          <a:p>
            <a:pPr marL="800100" lvl="1" indent="-342900">
              <a:buFont typeface="+mj-lt"/>
              <a:buAutoNum type="alphaLcPeriod"/>
            </a:pPr>
            <a:r>
              <a:rPr lang="en-US" sz="1900" dirty="0"/>
              <a:t>Lay-in ceiling tiles</a:t>
            </a:r>
          </a:p>
          <a:p>
            <a:pPr marL="800100" lvl="1" indent="-342900">
              <a:buFont typeface="+mj-lt"/>
              <a:buAutoNum type="alphaLcPeriod"/>
            </a:pPr>
            <a:r>
              <a:rPr lang="en-US" sz="1900" dirty="0"/>
              <a:t>Glued-on ceiling tiles with mastic</a:t>
            </a:r>
          </a:p>
          <a:p>
            <a:pPr marL="457200" indent="-457200">
              <a:buAutoNum type="arabicPeriod"/>
            </a:pPr>
            <a:r>
              <a:rPr lang="en-US" sz="1900" dirty="0"/>
              <a:t>Cove base mastic </a:t>
            </a:r>
          </a:p>
          <a:p>
            <a:pPr marL="457200" indent="-457200">
              <a:buAutoNum type="arabicPeriod"/>
            </a:pPr>
            <a:r>
              <a:rPr lang="en-US" sz="1900" dirty="0"/>
              <a:t>Wall materials</a:t>
            </a:r>
          </a:p>
          <a:p>
            <a:pPr marL="914400" lvl="1" indent="-457200">
              <a:buFont typeface="+mj-lt"/>
              <a:buAutoNum type="alphaLcPeriod"/>
            </a:pPr>
            <a:r>
              <a:rPr lang="en-US" sz="1900" dirty="0"/>
              <a:t>Drywall (texture and joint compound)</a:t>
            </a:r>
          </a:p>
          <a:p>
            <a:pPr marL="914400" lvl="1" indent="-457200">
              <a:buFont typeface="+mj-lt"/>
              <a:buAutoNum type="alphaLcPeriod"/>
            </a:pPr>
            <a:r>
              <a:rPr lang="en-US" sz="1900" dirty="0"/>
              <a:t>Plaster (surface coat, skim coat, scratch coat)</a:t>
            </a:r>
          </a:p>
          <a:p>
            <a:pPr marL="914400" lvl="1" indent="-457200">
              <a:buFont typeface="+mj-lt"/>
              <a:buAutoNum type="alphaLcPeriod"/>
            </a:pPr>
            <a:r>
              <a:rPr lang="en-US" sz="1900" dirty="0"/>
              <a:t>CMU block – surface compound</a:t>
            </a:r>
          </a:p>
        </p:txBody>
      </p:sp>
    </p:spTree>
    <p:extLst>
      <p:ext uri="{BB962C8B-B14F-4D97-AF65-F5344CB8AC3E}">
        <p14:creationId xmlns:p14="http://schemas.microsoft.com/office/powerpoint/2010/main" val="171362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2222-3D63-4227-B844-4E24472D9A25}"/>
              </a:ext>
            </a:extLst>
          </p:cNvPr>
          <p:cNvSpPr>
            <a:spLocks noGrp="1"/>
          </p:cNvSpPr>
          <p:nvPr>
            <p:ph type="title"/>
          </p:nvPr>
        </p:nvSpPr>
        <p:spPr/>
        <p:txBody>
          <a:bodyPr>
            <a:noAutofit/>
          </a:bodyPr>
          <a:lstStyle/>
          <a:p>
            <a:r>
              <a:rPr lang="en-US" dirty="0">
                <a:solidFill>
                  <a:srgbClr val="AA0530"/>
                </a:solidFill>
              </a:rPr>
              <a:t>Flood Response and Abatement/ Remediation</a:t>
            </a:r>
            <a:endParaRPr lang="en-US" dirty="0"/>
          </a:p>
        </p:txBody>
      </p:sp>
      <p:sp>
        <p:nvSpPr>
          <p:cNvPr id="3" name="Content Placeholder 2">
            <a:extLst>
              <a:ext uri="{FF2B5EF4-FFF2-40B4-BE49-F238E27FC236}">
                <a16:creationId xmlns:a16="http://schemas.microsoft.com/office/drawing/2014/main" id="{72E2C283-92AD-4A42-B606-4025DAEE31A9}"/>
              </a:ext>
            </a:extLst>
          </p:cNvPr>
          <p:cNvSpPr>
            <a:spLocks noGrp="1"/>
          </p:cNvSpPr>
          <p:nvPr>
            <p:ph idx="1"/>
          </p:nvPr>
        </p:nvSpPr>
        <p:spPr>
          <a:xfrm>
            <a:off x="457200" y="1056132"/>
            <a:ext cx="8229600" cy="710889"/>
          </a:xfrm>
        </p:spPr>
        <p:txBody>
          <a:bodyPr>
            <a:normAutofit/>
          </a:bodyPr>
          <a:lstStyle/>
          <a:p>
            <a:pPr marL="118872" indent="0">
              <a:buNone/>
            </a:pPr>
            <a:r>
              <a:rPr lang="en-US" sz="2800" b="1" dirty="0"/>
              <a:t>What to look for. </a:t>
            </a:r>
          </a:p>
        </p:txBody>
      </p:sp>
      <p:pic>
        <p:nvPicPr>
          <p:cNvPr id="4" name="Picture 3">
            <a:extLst>
              <a:ext uri="{FF2B5EF4-FFF2-40B4-BE49-F238E27FC236}">
                <a16:creationId xmlns:a16="http://schemas.microsoft.com/office/drawing/2014/main" id="{DD51D887-103B-4964-92BA-331D683BBC63}"/>
              </a:ext>
            </a:extLst>
          </p:cNvPr>
          <p:cNvPicPr>
            <a:picLocks noChangeAspect="1"/>
          </p:cNvPicPr>
          <p:nvPr/>
        </p:nvPicPr>
        <p:blipFill>
          <a:blip r:embed="rId2"/>
          <a:stretch>
            <a:fillRect/>
          </a:stretch>
        </p:blipFill>
        <p:spPr>
          <a:xfrm>
            <a:off x="457200" y="1990162"/>
            <a:ext cx="3584759" cy="2097206"/>
          </a:xfrm>
          <a:prstGeom prst="rect">
            <a:avLst/>
          </a:prstGeom>
        </p:spPr>
      </p:pic>
      <p:pic>
        <p:nvPicPr>
          <p:cNvPr id="5" name="Picture 4">
            <a:extLst>
              <a:ext uri="{FF2B5EF4-FFF2-40B4-BE49-F238E27FC236}">
                <a16:creationId xmlns:a16="http://schemas.microsoft.com/office/drawing/2014/main" id="{4B4EEA9F-B1B4-46B4-AB3C-2FD86EFF14C1}"/>
              </a:ext>
            </a:extLst>
          </p:cNvPr>
          <p:cNvPicPr>
            <a:picLocks noChangeAspect="1"/>
          </p:cNvPicPr>
          <p:nvPr/>
        </p:nvPicPr>
        <p:blipFill>
          <a:blip r:embed="rId3"/>
          <a:stretch>
            <a:fillRect/>
          </a:stretch>
        </p:blipFill>
        <p:spPr>
          <a:xfrm>
            <a:off x="4572000" y="635580"/>
            <a:ext cx="3529890" cy="1984371"/>
          </a:xfrm>
          <a:prstGeom prst="rect">
            <a:avLst/>
          </a:prstGeom>
        </p:spPr>
      </p:pic>
      <p:pic>
        <p:nvPicPr>
          <p:cNvPr id="6" name="Picture 5">
            <a:extLst>
              <a:ext uri="{FF2B5EF4-FFF2-40B4-BE49-F238E27FC236}">
                <a16:creationId xmlns:a16="http://schemas.microsoft.com/office/drawing/2014/main" id="{38225DE1-E619-44BD-AC0D-B4F30098333D}"/>
              </a:ext>
            </a:extLst>
          </p:cNvPr>
          <p:cNvPicPr>
            <a:picLocks noChangeAspect="1"/>
          </p:cNvPicPr>
          <p:nvPr/>
        </p:nvPicPr>
        <p:blipFill>
          <a:blip r:embed="rId4"/>
          <a:stretch>
            <a:fillRect/>
          </a:stretch>
        </p:blipFill>
        <p:spPr>
          <a:xfrm>
            <a:off x="4572000" y="2931018"/>
            <a:ext cx="3529890" cy="1987468"/>
          </a:xfrm>
          <a:prstGeom prst="rect">
            <a:avLst/>
          </a:prstGeom>
        </p:spPr>
      </p:pic>
      <p:sp>
        <p:nvSpPr>
          <p:cNvPr id="7" name="TextBox 6">
            <a:extLst>
              <a:ext uri="{FF2B5EF4-FFF2-40B4-BE49-F238E27FC236}">
                <a16:creationId xmlns:a16="http://schemas.microsoft.com/office/drawing/2014/main" id="{6C3EBB6C-6373-42DB-A4B6-4476D5586841}"/>
              </a:ext>
            </a:extLst>
          </p:cNvPr>
          <p:cNvSpPr txBox="1"/>
          <p:nvPr/>
        </p:nvSpPr>
        <p:spPr>
          <a:xfrm>
            <a:off x="457200" y="4657582"/>
            <a:ext cx="2540000" cy="369332"/>
          </a:xfrm>
          <a:prstGeom prst="rect">
            <a:avLst/>
          </a:prstGeom>
          <a:noFill/>
        </p:spPr>
        <p:txBody>
          <a:bodyPr wrap="square" rtlCol="0">
            <a:spAutoFit/>
          </a:bodyPr>
          <a:lstStyle/>
          <a:p>
            <a:r>
              <a:rPr lang="en-US" dirty="0"/>
              <a:t>Continued …</a:t>
            </a:r>
          </a:p>
        </p:txBody>
      </p:sp>
    </p:spTree>
    <p:extLst>
      <p:ext uri="{BB962C8B-B14F-4D97-AF65-F5344CB8AC3E}">
        <p14:creationId xmlns:p14="http://schemas.microsoft.com/office/powerpoint/2010/main" val="2656574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a:t>
            </a:r>
          </a:p>
        </p:txBody>
      </p:sp>
      <p:sp>
        <p:nvSpPr>
          <p:cNvPr id="3" name="Content Placeholder 2"/>
          <p:cNvSpPr>
            <a:spLocks noGrp="1"/>
          </p:cNvSpPr>
          <p:nvPr>
            <p:ph idx="1"/>
          </p:nvPr>
        </p:nvSpPr>
        <p:spPr/>
        <p:txBody>
          <a:bodyPr>
            <a:normAutofit/>
          </a:bodyPr>
          <a:lstStyle/>
          <a:p>
            <a:pPr marL="118872" indent="0">
              <a:buNone/>
            </a:pPr>
            <a:r>
              <a:rPr lang="en-US" dirty="0"/>
              <a:t>Kelly Ore	,</a:t>
            </a:r>
          </a:p>
          <a:p>
            <a:pPr marL="118872" indent="0">
              <a:buNone/>
            </a:pPr>
            <a:r>
              <a:rPr lang="en-US" dirty="0"/>
              <a:t>Preventive Maintenance Coordinator </a:t>
            </a:r>
            <a:br>
              <a:rPr lang="en-US" dirty="0"/>
            </a:br>
            <a:r>
              <a:rPr lang="en-US" dirty="0"/>
              <a:t>UNM Facilities Management</a:t>
            </a:r>
          </a:p>
          <a:p>
            <a:pPr marL="118872" indent="0">
              <a:buNone/>
            </a:pPr>
            <a:r>
              <a:rPr lang="en-US" dirty="0">
                <a:hlinkClick r:id="rId2"/>
              </a:rPr>
              <a:t>kore@unm.edu</a:t>
            </a:r>
            <a:endParaRPr lang="en-US" dirty="0"/>
          </a:p>
          <a:p>
            <a:pPr marL="118872" indent="0">
              <a:buNone/>
            </a:pPr>
            <a:endParaRPr lang="en-US" dirty="0"/>
          </a:p>
          <a:p>
            <a:pPr marL="118872" indent="0">
              <a:buNone/>
            </a:pPr>
            <a:endParaRPr lang="en-US" dirty="0"/>
          </a:p>
        </p:txBody>
      </p:sp>
    </p:spTree>
    <p:extLst>
      <p:ext uri="{BB962C8B-B14F-4D97-AF65-F5344CB8AC3E}">
        <p14:creationId xmlns:p14="http://schemas.microsoft.com/office/powerpoint/2010/main" val="2142624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50D-B401-4AE8-85B8-7BDEB102C77D}"/>
              </a:ext>
            </a:extLst>
          </p:cNvPr>
          <p:cNvSpPr>
            <a:spLocks noGrp="1"/>
          </p:cNvSpPr>
          <p:nvPr>
            <p:ph type="title"/>
          </p:nvPr>
        </p:nvSpPr>
        <p:spPr/>
        <p:txBody>
          <a:bodyPr>
            <a:noAutofit/>
          </a:bodyPr>
          <a:lstStyle/>
          <a:p>
            <a:r>
              <a:rPr lang="en-US" dirty="0">
                <a:solidFill>
                  <a:srgbClr val="AA0530"/>
                </a:solidFill>
              </a:rPr>
              <a:t>Flood Response and Abatement/ Remediation</a:t>
            </a:r>
            <a:endParaRPr lang="en-US" dirty="0"/>
          </a:p>
        </p:txBody>
      </p:sp>
      <p:sp>
        <p:nvSpPr>
          <p:cNvPr id="3" name="Content Placeholder 2">
            <a:extLst>
              <a:ext uri="{FF2B5EF4-FFF2-40B4-BE49-F238E27FC236}">
                <a16:creationId xmlns:a16="http://schemas.microsoft.com/office/drawing/2014/main" id="{BC7D39AB-19EE-4313-85F4-64258B7F3E7B}"/>
              </a:ext>
            </a:extLst>
          </p:cNvPr>
          <p:cNvSpPr>
            <a:spLocks noGrp="1"/>
          </p:cNvSpPr>
          <p:nvPr>
            <p:ph idx="1"/>
          </p:nvPr>
        </p:nvSpPr>
        <p:spPr>
          <a:xfrm>
            <a:off x="457200" y="1167788"/>
            <a:ext cx="8229600" cy="848299"/>
          </a:xfrm>
        </p:spPr>
        <p:txBody>
          <a:bodyPr>
            <a:normAutofit/>
          </a:bodyPr>
          <a:lstStyle/>
          <a:p>
            <a:pPr marL="118872" indent="0">
              <a:buNone/>
            </a:pPr>
            <a:r>
              <a:rPr lang="en-US" sz="2800" b="1" dirty="0"/>
              <a:t>What to look for. </a:t>
            </a:r>
          </a:p>
        </p:txBody>
      </p:sp>
      <p:pic>
        <p:nvPicPr>
          <p:cNvPr id="4" name="Picture 3">
            <a:extLst>
              <a:ext uri="{FF2B5EF4-FFF2-40B4-BE49-F238E27FC236}">
                <a16:creationId xmlns:a16="http://schemas.microsoft.com/office/drawing/2014/main" id="{F47A932F-E3CC-4EC1-A6F7-2DAD9F287530}"/>
              </a:ext>
            </a:extLst>
          </p:cNvPr>
          <p:cNvPicPr>
            <a:picLocks noChangeAspect="1"/>
          </p:cNvPicPr>
          <p:nvPr/>
        </p:nvPicPr>
        <p:blipFill>
          <a:blip r:embed="rId2"/>
          <a:stretch>
            <a:fillRect/>
          </a:stretch>
        </p:blipFill>
        <p:spPr>
          <a:xfrm>
            <a:off x="457200" y="2106245"/>
            <a:ext cx="3462828" cy="2042337"/>
          </a:xfrm>
          <a:prstGeom prst="rect">
            <a:avLst/>
          </a:prstGeom>
        </p:spPr>
      </p:pic>
      <p:pic>
        <p:nvPicPr>
          <p:cNvPr id="5" name="Picture 4">
            <a:extLst>
              <a:ext uri="{FF2B5EF4-FFF2-40B4-BE49-F238E27FC236}">
                <a16:creationId xmlns:a16="http://schemas.microsoft.com/office/drawing/2014/main" id="{64F798F5-1E61-491E-A15F-278381D4295C}"/>
              </a:ext>
            </a:extLst>
          </p:cNvPr>
          <p:cNvPicPr>
            <a:picLocks noChangeAspect="1"/>
          </p:cNvPicPr>
          <p:nvPr/>
        </p:nvPicPr>
        <p:blipFill>
          <a:blip r:embed="rId3"/>
          <a:stretch>
            <a:fillRect/>
          </a:stretch>
        </p:blipFill>
        <p:spPr>
          <a:xfrm>
            <a:off x="4663448" y="650020"/>
            <a:ext cx="3615240" cy="2151165"/>
          </a:xfrm>
          <a:prstGeom prst="rect">
            <a:avLst/>
          </a:prstGeom>
        </p:spPr>
      </p:pic>
      <p:pic>
        <p:nvPicPr>
          <p:cNvPr id="6" name="Picture 5">
            <a:extLst>
              <a:ext uri="{FF2B5EF4-FFF2-40B4-BE49-F238E27FC236}">
                <a16:creationId xmlns:a16="http://schemas.microsoft.com/office/drawing/2014/main" id="{745D6EFD-B279-4E71-A8C5-E82161C5E1DD}"/>
              </a:ext>
            </a:extLst>
          </p:cNvPr>
          <p:cNvPicPr>
            <a:picLocks noChangeAspect="1"/>
          </p:cNvPicPr>
          <p:nvPr/>
        </p:nvPicPr>
        <p:blipFill>
          <a:blip r:embed="rId4"/>
          <a:stretch>
            <a:fillRect/>
          </a:stretch>
        </p:blipFill>
        <p:spPr>
          <a:xfrm>
            <a:off x="4663447" y="2957592"/>
            <a:ext cx="3615241" cy="2036240"/>
          </a:xfrm>
          <a:prstGeom prst="rect">
            <a:avLst/>
          </a:prstGeom>
        </p:spPr>
      </p:pic>
    </p:spTree>
    <p:extLst>
      <p:ext uri="{BB962C8B-B14F-4D97-AF65-F5344CB8AC3E}">
        <p14:creationId xmlns:p14="http://schemas.microsoft.com/office/powerpoint/2010/main" val="267661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E58BB-3DAF-458B-7279-7584F1CEE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E05D3-A8C8-98B4-7BFE-6F963DEFFFF8}"/>
              </a:ext>
            </a:extLst>
          </p:cNvPr>
          <p:cNvSpPr>
            <a:spLocks noGrp="1"/>
          </p:cNvSpPr>
          <p:nvPr>
            <p:ph type="title"/>
          </p:nvPr>
        </p:nvSpPr>
        <p:spPr>
          <a:xfrm>
            <a:off x="457200" y="439316"/>
            <a:ext cx="8229600" cy="939546"/>
          </a:xfrm>
        </p:spPr>
        <p:txBody>
          <a:bodyPr>
            <a:noAutofit/>
          </a:bodyPr>
          <a:lstStyle/>
          <a:p>
            <a:r>
              <a:rPr lang="en-US" dirty="0"/>
              <a:t>Upcoming Spring &amp; Summer Construction Projects &amp; Project Intake Updates</a:t>
            </a:r>
          </a:p>
        </p:txBody>
      </p:sp>
      <p:sp>
        <p:nvSpPr>
          <p:cNvPr id="3" name="Content Placeholder 2">
            <a:extLst>
              <a:ext uri="{FF2B5EF4-FFF2-40B4-BE49-F238E27FC236}">
                <a16:creationId xmlns:a16="http://schemas.microsoft.com/office/drawing/2014/main" id="{4CA7509F-94FB-07ED-BEAB-8134322F1BA9}"/>
              </a:ext>
            </a:extLst>
          </p:cNvPr>
          <p:cNvSpPr>
            <a:spLocks noGrp="1"/>
          </p:cNvSpPr>
          <p:nvPr>
            <p:ph idx="1"/>
          </p:nvPr>
        </p:nvSpPr>
        <p:spPr>
          <a:xfrm>
            <a:off x="457200" y="1826783"/>
            <a:ext cx="8229600" cy="3469207"/>
          </a:xfrm>
        </p:spPr>
        <p:txBody>
          <a:bodyPr>
            <a:normAutofit/>
          </a:bodyPr>
          <a:lstStyle/>
          <a:p>
            <a:pPr marL="118872" indent="0">
              <a:buNone/>
            </a:pPr>
            <a:r>
              <a:rPr lang="en-US" b="1" dirty="0"/>
              <a:t>Kurt Schlough</a:t>
            </a:r>
          </a:p>
          <a:p>
            <a:pPr marL="118872" indent="0">
              <a:buNone/>
            </a:pPr>
            <a:r>
              <a:rPr lang="en-US" b="1" dirty="0"/>
              <a:t>Director, Facilities Design &amp; Construction </a:t>
            </a:r>
          </a:p>
          <a:p>
            <a:pPr marL="118872" indent="0">
              <a:buNone/>
            </a:pPr>
            <a:r>
              <a:rPr lang="en-US" b="1" dirty="0">
                <a:hlinkClick r:id="rId2"/>
              </a:rPr>
              <a:t>kurts@unm.edu</a:t>
            </a:r>
            <a:endParaRPr lang="en-US" b="1" dirty="0"/>
          </a:p>
          <a:p>
            <a:pPr marL="118872" indent="0">
              <a:buNone/>
            </a:pPr>
            <a:r>
              <a:rPr lang="en-US" b="1" dirty="0"/>
              <a:t>Office: 504-957-6337</a:t>
            </a:r>
            <a:endParaRPr lang="en-US" dirty="0"/>
          </a:p>
          <a:p>
            <a:pPr marL="118872" indent="0">
              <a:buNone/>
            </a:pPr>
            <a:endParaRPr lang="en-US" dirty="0"/>
          </a:p>
        </p:txBody>
      </p:sp>
    </p:spTree>
    <p:extLst>
      <p:ext uri="{BB962C8B-B14F-4D97-AF65-F5344CB8AC3E}">
        <p14:creationId xmlns:p14="http://schemas.microsoft.com/office/powerpoint/2010/main" val="235146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2883-D183-46E8-BF97-B1C4FA1A190B}"/>
              </a:ext>
            </a:extLst>
          </p:cNvPr>
          <p:cNvSpPr>
            <a:spLocks noGrp="1"/>
          </p:cNvSpPr>
          <p:nvPr>
            <p:ph type="title"/>
          </p:nvPr>
        </p:nvSpPr>
        <p:spPr>
          <a:xfrm>
            <a:off x="457200" y="194982"/>
            <a:ext cx="8229600" cy="939546"/>
          </a:xfrm>
        </p:spPr>
        <p:txBody>
          <a:bodyPr>
            <a:noAutofit/>
          </a:bodyPr>
          <a:lstStyle/>
          <a:p>
            <a:r>
              <a:rPr lang="en-US" dirty="0"/>
              <a:t>Upcoming Spring &amp; Summer Construction Projects</a:t>
            </a:r>
          </a:p>
        </p:txBody>
      </p:sp>
    </p:spTree>
    <p:extLst>
      <p:ext uri="{BB962C8B-B14F-4D97-AF65-F5344CB8AC3E}">
        <p14:creationId xmlns:p14="http://schemas.microsoft.com/office/powerpoint/2010/main" val="317771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4480-0F9B-4527-B53E-CB99F868DCBD}"/>
              </a:ext>
            </a:extLst>
          </p:cNvPr>
          <p:cNvSpPr>
            <a:spLocks noGrp="1"/>
          </p:cNvSpPr>
          <p:nvPr>
            <p:ph type="title"/>
          </p:nvPr>
        </p:nvSpPr>
        <p:spPr/>
        <p:txBody>
          <a:bodyPr/>
          <a:lstStyle/>
          <a:p>
            <a:r>
              <a:rPr lang="en-US" dirty="0"/>
              <a:t>Project Intake Updates</a:t>
            </a:r>
          </a:p>
        </p:txBody>
      </p:sp>
      <p:sp>
        <p:nvSpPr>
          <p:cNvPr id="3" name="Content Placeholder 2">
            <a:extLst>
              <a:ext uri="{FF2B5EF4-FFF2-40B4-BE49-F238E27FC236}">
                <a16:creationId xmlns:a16="http://schemas.microsoft.com/office/drawing/2014/main" id="{9D4C29D7-F979-4057-9090-874A9D79572A}"/>
              </a:ext>
            </a:extLst>
          </p:cNvPr>
          <p:cNvSpPr>
            <a:spLocks noGrp="1"/>
          </p:cNvSpPr>
          <p:nvPr>
            <p:ph idx="1"/>
          </p:nvPr>
        </p:nvSpPr>
        <p:spPr/>
        <p:txBody>
          <a:bodyPr>
            <a:normAutofit/>
          </a:bodyPr>
          <a:lstStyle/>
          <a:p>
            <a:pPr marL="118872" indent="0">
              <a:buNone/>
            </a:pPr>
            <a:r>
              <a:rPr lang="en-US" sz="2400" b="1" dirty="0"/>
              <a:t>Scoping Fee Notification</a:t>
            </a:r>
          </a:p>
          <a:p>
            <a:pPr marL="118872" indent="0">
              <a:buNone/>
            </a:pPr>
            <a:endParaRPr lang="en-US" sz="2400" b="1" dirty="0"/>
          </a:p>
          <a:p>
            <a:r>
              <a:rPr lang="en-US" sz="2000" dirty="0"/>
              <a:t>For every Facilities Design &amp; Construction scope statement completed and signed, a $1,000 estimate authorization fee will be applied to the project. As FDC is a fee based department, this fee ensures thorough and accurate project scoping. If the project proceeds past the scoping stage, this fee will be reimbursed to the project.</a:t>
            </a:r>
          </a:p>
        </p:txBody>
      </p:sp>
    </p:spTree>
    <p:extLst>
      <p:ext uri="{BB962C8B-B14F-4D97-AF65-F5344CB8AC3E}">
        <p14:creationId xmlns:p14="http://schemas.microsoft.com/office/powerpoint/2010/main" val="240329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913C-9A6C-494A-92F7-1CE142F4F6F3}"/>
              </a:ext>
            </a:extLst>
          </p:cNvPr>
          <p:cNvSpPr>
            <a:spLocks noGrp="1"/>
          </p:cNvSpPr>
          <p:nvPr>
            <p:ph type="title"/>
          </p:nvPr>
        </p:nvSpPr>
        <p:spPr/>
        <p:txBody>
          <a:bodyPr/>
          <a:lstStyle/>
          <a:p>
            <a:r>
              <a:rPr lang="en-US" dirty="0"/>
              <a:t>Project Intake Updates</a:t>
            </a:r>
          </a:p>
        </p:txBody>
      </p:sp>
      <p:sp>
        <p:nvSpPr>
          <p:cNvPr id="3" name="Content Placeholder 2">
            <a:extLst>
              <a:ext uri="{FF2B5EF4-FFF2-40B4-BE49-F238E27FC236}">
                <a16:creationId xmlns:a16="http://schemas.microsoft.com/office/drawing/2014/main" id="{0FA335E0-91F4-4684-B784-2106F445EFC0}"/>
              </a:ext>
            </a:extLst>
          </p:cNvPr>
          <p:cNvSpPr>
            <a:spLocks noGrp="1"/>
          </p:cNvSpPr>
          <p:nvPr>
            <p:ph idx="1"/>
          </p:nvPr>
        </p:nvSpPr>
        <p:spPr>
          <a:xfrm>
            <a:off x="457200" y="1331394"/>
            <a:ext cx="8229600" cy="3812106"/>
          </a:xfrm>
        </p:spPr>
        <p:txBody>
          <a:bodyPr>
            <a:normAutofit fontScale="70000" lnSpcReduction="20000"/>
          </a:bodyPr>
          <a:lstStyle/>
          <a:p>
            <a:pPr marL="118872" indent="0">
              <a:buNone/>
            </a:pPr>
            <a:r>
              <a:rPr lang="en-US" sz="4000" dirty="0"/>
              <a:t>Anticipated Additional Fees</a:t>
            </a:r>
          </a:p>
          <a:p>
            <a:r>
              <a:rPr lang="en-US" dirty="0"/>
              <a:t>If the project proceeds, the following fees may be required: </a:t>
            </a:r>
          </a:p>
          <a:p>
            <a:pPr marL="118872" indent="0">
              <a:buNone/>
            </a:pPr>
            <a:endParaRPr lang="en-US" dirty="0"/>
          </a:p>
          <a:p>
            <a:r>
              <a:rPr lang="en-US" dirty="0"/>
              <a:t> </a:t>
            </a:r>
            <a:r>
              <a:rPr lang="en-US" b="1" dirty="0"/>
              <a:t>Hazardous Materials Testing: </a:t>
            </a:r>
          </a:p>
          <a:p>
            <a:pPr lvl="1"/>
            <a:r>
              <a:rPr lang="en-US" dirty="0">
                <a:solidFill>
                  <a:schemeClr val="tx2"/>
                </a:solidFill>
              </a:rPr>
              <a:t>If the project includes the renovation of an existing space, or the attachment of new materials to existing materials within an existing space, the existing materials must be tested for hazardous components prior to disturbing the existing materials. If UNM EHS does not have archived test results for the material in the existing area to be renovated, hazardous material testing will be required. </a:t>
            </a:r>
          </a:p>
          <a:p>
            <a:pPr lvl="2"/>
            <a:r>
              <a:rPr lang="en-US" dirty="0"/>
              <a:t>Depending on the scale of the project, a minimum testing fee of approximately $800 should be anticipated.</a:t>
            </a:r>
          </a:p>
        </p:txBody>
      </p:sp>
    </p:spTree>
    <p:extLst>
      <p:ext uri="{BB962C8B-B14F-4D97-AF65-F5344CB8AC3E}">
        <p14:creationId xmlns:p14="http://schemas.microsoft.com/office/powerpoint/2010/main" val="3220967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3145-A3AA-45AA-82E3-D9BB4B1ACD45}"/>
              </a:ext>
            </a:extLst>
          </p:cNvPr>
          <p:cNvSpPr>
            <a:spLocks noGrp="1"/>
          </p:cNvSpPr>
          <p:nvPr>
            <p:ph type="title"/>
          </p:nvPr>
        </p:nvSpPr>
        <p:spPr/>
        <p:txBody>
          <a:bodyPr/>
          <a:lstStyle/>
          <a:p>
            <a:r>
              <a:rPr lang="en-US" dirty="0"/>
              <a:t>Project Intake Updates</a:t>
            </a:r>
          </a:p>
        </p:txBody>
      </p:sp>
      <p:sp>
        <p:nvSpPr>
          <p:cNvPr id="3" name="Content Placeholder 2">
            <a:extLst>
              <a:ext uri="{FF2B5EF4-FFF2-40B4-BE49-F238E27FC236}">
                <a16:creationId xmlns:a16="http://schemas.microsoft.com/office/drawing/2014/main" id="{94833CA3-B779-475A-A7AC-AAD389FAA18D}"/>
              </a:ext>
            </a:extLst>
          </p:cNvPr>
          <p:cNvSpPr>
            <a:spLocks noGrp="1"/>
          </p:cNvSpPr>
          <p:nvPr>
            <p:ph idx="1"/>
          </p:nvPr>
        </p:nvSpPr>
        <p:spPr>
          <a:xfrm>
            <a:off x="457200" y="1331394"/>
            <a:ext cx="8229600" cy="3695520"/>
          </a:xfrm>
        </p:spPr>
        <p:txBody>
          <a:bodyPr>
            <a:normAutofit/>
          </a:bodyPr>
          <a:lstStyle/>
          <a:p>
            <a:pPr marL="118872" indent="0">
              <a:buNone/>
            </a:pPr>
            <a:r>
              <a:rPr lang="en-US" dirty="0"/>
              <a:t>Anticipated Additional Fees</a:t>
            </a:r>
          </a:p>
          <a:p>
            <a:pPr marL="118872" indent="0">
              <a:buNone/>
            </a:pPr>
            <a:endParaRPr lang="en-US" dirty="0"/>
          </a:p>
          <a:p>
            <a:r>
              <a:rPr lang="en-US" sz="2000" b="1" dirty="0"/>
              <a:t>Hazardous Material Removal: </a:t>
            </a:r>
          </a:p>
          <a:p>
            <a:pPr lvl="1"/>
            <a:r>
              <a:rPr lang="en-US" sz="2000" dirty="0">
                <a:solidFill>
                  <a:schemeClr val="tx2"/>
                </a:solidFill>
              </a:rPr>
              <a:t>Through testing, if hazardous material, such as asbestos, is found in any of the existing building materials to be removed or disturbed, per UNM Environmental Health &amp; Safety guidelines, the confirmed hazardous materials must be remediated and removed per NIOSH requirements.</a:t>
            </a:r>
          </a:p>
          <a:p>
            <a:pPr lvl="2"/>
            <a:r>
              <a:rPr lang="en-US" sz="1700" dirty="0"/>
              <a:t>Depending on the scale of the project, a minimum remediation fee of approximately $3,000 should be anticipated.</a:t>
            </a:r>
          </a:p>
          <a:p>
            <a:endParaRPr lang="en-US" dirty="0"/>
          </a:p>
        </p:txBody>
      </p:sp>
    </p:spTree>
    <p:extLst>
      <p:ext uri="{BB962C8B-B14F-4D97-AF65-F5344CB8AC3E}">
        <p14:creationId xmlns:p14="http://schemas.microsoft.com/office/powerpoint/2010/main" val="404151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C031-280A-48FF-9684-33B87F5433BE}"/>
              </a:ext>
            </a:extLst>
          </p:cNvPr>
          <p:cNvSpPr>
            <a:spLocks noGrp="1"/>
          </p:cNvSpPr>
          <p:nvPr>
            <p:ph type="title"/>
          </p:nvPr>
        </p:nvSpPr>
        <p:spPr/>
        <p:txBody>
          <a:bodyPr/>
          <a:lstStyle/>
          <a:p>
            <a:r>
              <a:rPr lang="en-US" dirty="0"/>
              <a:t>Project Intake Updates</a:t>
            </a:r>
          </a:p>
        </p:txBody>
      </p:sp>
      <p:sp>
        <p:nvSpPr>
          <p:cNvPr id="3" name="Content Placeholder 2">
            <a:extLst>
              <a:ext uri="{FF2B5EF4-FFF2-40B4-BE49-F238E27FC236}">
                <a16:creationId xmlns:a16="http://schemas.microsoft.com/office/drawing/2014/main" id="{55F930C8-B8D1-456F-875F-A75D36449019}"/>
              </a:ext>
            </a:extLst>
          </p:cNvPr>
          <p:cNvSpPr>
            <a:spLocks noGrp="1"/>
          </p:cNvSpPr>
          <p:nvPr>
            <p:ph idx="1"/>
          </p:nvPr>
        </p:nvSpPr>
        <p:spPr>
          <a:xfrm>
            <a:off x="457199" y="1056132"/>
            <a:ext cx="8525435" cy="3970782"/>
          </a:xfrm>
        </p:spPr>
        <p:txBody>
          <a:bodyPr>
            <a:normAutofit fontScale="47500" lnSpcReduction="20000"/>
          </a:bodyPr>
          <a:lstStyle/>
          <a:p>
            <a:pPr marL="118872" indent="0">
              <a:buNone/>
            </a:pPr>
            <a:r>
              <a:rPr lang="en-US" sz="5100" dirty="0"/>
              <a:t>Anticipated Additional Fees</a:t>
            </a:r>
          </a:p>
          <a:p>
            <a:r>
              <a:rPr lang="en-US" sz="4200" b="1" dirty="0"/>
              <a:t>Architectural or Engineered Drawings: </a:t>
            </a:r>
          </a:p>
          <a:p>
            <a:r>
              <a:rPr lang="en-US" sz="4200" dirty="0"/>
              <a:t>If the project requires the revision and/or addition of any of the following, a set of Architectural and/or Engineered construction drawings, stamped by a NM licensed professional (as required by the NM State CID Permitting Authority) will be required: </a:t>
            </a:r>
          </a:p>
          <a:p>
            <a:pPr lvl="1"/>
            <a:r>
              <a:rPr lang="en-US" dirty="0"/>
              <a:t>Fire Egress pathway revisions </a:t>
            </a:r>
          </a:p>
          <a:p>
            <a:pPr lvl="1"/>
            <a:r>
              <a:rPr lang="en-US" dirty="0"/>
              <a:t>Fire Alarm Device revisions </a:t>
            </a:r>
          </a:p>
          <a:p>
            <a:pPr lvl="1"/>
            <a:r>
              <a:rPr lang="en-US" dirty="0"/>
              <a:t>Occupancy requirements for an existing space </a:t>
            </a:r>
          </a:p>
          <a:p>
            <a:pPr lvl="1"/>
            <a:r>
              <a:rPr lang="en-US" dirty="0"/>
              <a:t>Mechanical (Heating, Ventilation, Air Conditioning) System revisions</a:t>
            </a:r>
          </a:p>
          <a:p>
            <a:pPr lvl="1"/>
            <a:r>
              <a:rPr lang="en-US" dirty="0"/>
              <a:t>Electrical System revisions </a:t>
            </a:r>
          </a:p>
          <a:p>
            <a:pPr lvl="1"/>
            <a:r>
              <a:rPr lang="en-US" dirty="0"/>
              <a:t>Plumbing System revisions </a:t>
            </a:r>
          </a:p>
          <a:p>
            <a:pPr lvl="1"/>
            <a:r>
              <a:rPr lang="en-US" dirty="0"/>
              <a:t>Structural revisions </a:t>
            </a:r>
          </a:p>
          <a:p>
            <a:pPr lvl="1"/>
            <a:r>
              <a:rPr lang="en-US" dirty="0"/>
              <a:t>Site Drainage revisions Depending on the scale of the project, a minimum stamped construction document preparation fee of $3,500 should be anticipated.</a:t>
            </a:r>
          </a:p>
          <a:p>
            <a:pPr marL="457200" lvl="1" indent="0">
              <a:buNone/>
            </a:pPr>
            <a:r>
              <a:rPr lang="en-US" sz="3800" dirty="0">
                <a:solidFill>
                  <a:schemeClr val="tx2"/>
                </a:solidFill>
              </a:rPr>
              <a:t>Depending on the scale of the project, a minimum stamped construction document preparation fee of $3,500 should be anticipated.</a:t>
            </a:r>
          </a:p>
        </p:txBody>
      </p:sp>
    </p:spTree>
    <p:extLst>
      <p:ext uri="{BB962C8B-B14F-4D97-AF65-F5344CB8AC3E}">
        <p14:creationId xmlns:p14="http://schemas.microsoft.com/office/powerpoint/2010/main" val="983614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C385-B0A0-491F-929B-923FCB3649AF}"/>
              </a:ext>
            </a:extLst>
          </p:cNvPr>
          <p:cNvSpPr>
            <a:spLocks noGrp="1"/>
          </p:cNvSpPr>
          <p:nvPr>
            <p:ph type="title"/>
          </p:nvPr>
        </p:nvSpPr>
        <p:spPr/>
        <p:txBody>
          <a:bodyPr/>
          <a:lstStyle/>
          <a:p>
            <a:r>
              <a:rPr lang="en-US" dirty="0"/>
              <a:t>Project Intake Updates</a:t>
            </a:r>
          </a:p>
        </p:txBody>
      </p:sp>
      <p:sp>
        <p:nvSpPr>
          <p:cNvPr id="3" name="Content Placeholder 2">
            <a:extLst>
              <a:ext uri="{FF2B5EF4-FFF2-40B4-BE49-F238E27FC236}">
                <a16:creationId xmlns:a16="http://schemas.microsoft.com/office/drawing/2014/main" id="{6CF41251-315A-4397-A371-EE3B0E3AC34E}"/>
              </a:ext>
            </a:extLst>
          </p:cNvPr>
          <p:cNvSpPr>
            <a:spLocks noGrp="1"/>
          </p:cNvSpPr>
          <p:nvPr>
            <p:ph idx="1"/>
          </p:nvPr>
        </p:nvSpPr>
        <p:spPr/>
        <p:txBody>
          <a:bodyPr>
            <a:normAutofit fontScale="70000" lnSpcReduction="20000"/>
          </a:bodyPr>
          <a:lstStyle/>
          <a:p>
            <a:pPr marL="118872" indent="0">
              <a:buNone/>
            </a:pPr>
            <a:r>
              <a:rPr lang="en-US" sz="3400" dirty="0"/>
              <a:t>Anticipated Additional Fees</a:t>
            </a:r>
          </a:p>
          <a:p>
            <a:pPr marL="118872" indent="0">
              <a:buNone/>
            </a:pPr>
            <a:endParaRPr lang="en-US" sz="3400" dirty="0"/>
          </a:p>
          <a:p>
            <a:r>
              <a:rPr lang="en-US" b="1" dirty="0"/>
              <a:t>Lab Safety Standards: </a:t>
            </a:r>
          </a:p>
          <a:p>
            <a:r>
              <a:rPr lang="en-US" dirty="0"/>
              <a:t>All lab projects go to the UNM Lab Safety Review Team for review of facility requirements. The team reviews the proposed activity and determines the safety level and any other special needs for the space to be safely operated. The determination is given to the project manager and the E&amp;ES representative provides oversight of the design. </a:t>
            </a:r>
          </a:p>
          <a:p>
            <a:pPr lvl="1"/>
            <a:r>
              <a:rPr lang="en-US" dirty="0"/>
              <a:t>Lab project costs related to additional architectural, mechanical, electrical, or plumbing requirements as determined by the Lab Safety Review Team will be assessed on a case by case basis.</a:t>
            </a:r>
          </a:p>
          <a:p>
            <a:pPr marL="118872" indent="0">
              <a:buNone/>
            </a:pPr>
            <a:endParaRPr lang="en-US" dirty="0"/>
          </a:p>
        </p:txBody>
      </p:sp>
    </p:spTree>
    <p:extLst>
      <p:ext uri="{BB962C8B-B14F-4D97-AF65-F5344CB8AC3E}">
        <p14:creationId xmlns:p14="http://schemas.microsoft.com/office/powerpoint/2010/main" val="2336570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BF9A4-EF27-DD5C-774B-D0447B77C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E86E2-E3AC-FF2B-C98C-E2D6A2BCA931}"/>
              </a:ext>
            </a:extLst>
          </p:cNvPr>
          <p:cNvSpPr>
            <a:spLocks noGrp="1"/>
          </p:cNvSpPr>
          <p:nvPr>
            <p:ph type="title"/>
          </p:nvPr>
        </p:nvSpPr>
        <p:spPr>
          <a:xfrm>
            <a:off x="457200" y="116586"/>
            <a:ext cx="8496300" cy="939546"/>
          </a:xfrm>
        </p:spPr>
        <p:txBody>
          <a:bodyPr>
            <a:normAutofit/>
          </a:bodyPr>
          <a:lstStyle/>
          <a:p>
            <a:r>
              <a:rPr lang="en-US" dirty="0"/>
              <a:t>Electrical Work Guidelines</a:t>
            </a:r>
          </a:p>
        </p:txBody>
      </p:sp>
      <p:sp>
        <p:nvSpPr>
          <p:cNvPr id="3" name="Content Placeholder 2">
            <a:extLst>
              <a:ext uri="{FF2B5EF4-FFF2-40B4-BE49-F238E27FC236}">
                <a16:creationId xmlns:a16="http://schemas.microsoft.com/office/drawing/2014/main" id="{C30036B8-C25D-A79D-DB71-5B22DBBBBE81}"/>
              </a:ext>
            </a:extLst>
          </p:cNvPr>
          <p:cNvSpPr>
            <a:spLocks noGrp="1"/>
          </p:cNvSpPr>
          <p:nvPr>
            <p:ph idx="1"/>
          </p:nvPr>
        </p:nvSpPr>
        <p:spPr>
          <a:xfrm>
            <a:off x="457200" y="1331394"/>
            <a:ext cx="6934199" cy="3469207"/>
          </a:xfrm>
        </p:spPr>
        <p:txBody>
          <a:bodyPr>
            <a:normAutofit/>
          </a:bodyPr>
          <a:lstStyle/>
          <a:p>
            <a:pPr marL="118872" indent="0">
              <a:buNone/>
            </a:pPr>
            <a:r>
              <a:rPr lang="en-US" b="1" dirty="0"/>
              <a:t>Will Monette</a:t>
            </a:r>
          </a:p>
          <a:p>
            <a:pPr marL="118872" indent="0">
              <a:buNone/>
            </a:pPr>
            <a:r>
              <a:rPr lang="en-US" b="1" dirty="0"/>
              <a:t>Electrical QAQC Specialist ,</a:t>
            </a:r>
          </a:p>
          <a:p>
            <a:pPr marL="118872" indent="0">
              <a:buNone/>
            </a:pPr>
            <a:r>
              <a:rPr lang="en-US" b="1" dirty="0"/>
              <a:t>Facilities Management- Engineering</a:t>
            </a:r>
          </a:p>
          <a:p>
            <a:pPr marL="118872" indent="0">
              <a:buNone/>
            </a:pPr>
            <a:r>
              <a:rPr lang="en-US" b="1" dirty="0">
                <a:hlinkClick r:id="rId2"/>
              </a:rPr>
              <a:t>wmonette@unm.edu</a:t>
            </a:r>
            <a:endParaRPr lang="en-US" b="1" dirty="0"/>
          </a:p>
          <a:p>
            <a:pPr marL="118872" indent="0">
              <a:buNone/>
            </a:pPr>
            <a:r>
              <a:rPr lang="en-US" b="1" dirty="0"/>
              <a:t>Office: 505-321-5612</a:t>
            </a:r>
            <a:endParaRPr lang="en-US" dirty="0"/>
          </a:p>
        </p:txBody>
      </p:sp>
      <p:pic>
        <p:nvPicPr>
          <p:cNvPr id="4" name="Picture 3">
            <a:extLst>
              <a:ext uri="{FF2B5EF4-FFF2-40B4-BE49-F238E27FC236}">
                <a16:creationId xmlns:a16="http://schemas.microsoft.com/office/drawing/2014/main" id="{46224F50-7179-46F1-B6DF-A8C23ABF962B}"/>
              </a:ext>
            </a:extLst>
          </p:cNvPr>
          <p:cNvPicPr>
            <a:picLocks noChangeAspect="1"/>
          </p:cNvPicPr>
          <p:nvPr/>
        </p:nvPicPr>
        <p:blipFill>
          <a:blip r:embed="rId3"/>
          <a:stretch>
            <a:fillRect/>
          </a:stretch>
        </p:blipFill>
        <p:spPr>
          <a:xfrm>
            <a:off x="7093545" y="2571750"/>
            <a:ext cx="1593255" cy="1601961"/>
          </a:xfrm>
          <a:prstGeom prst="rect">
            <a:avLst/>
          </a:prstGeom>
        </p:spPr>
      </p:pic>
    </p:spTree>
    <p:extLst>
      <p:ext uri="{BB962C8B-B14F-4D97-AF65-F5344CB8AC3E}">
        <p14:creationId xmlns:p14="http://schemas.microsoft.com/office/powerpoint/2010/main" val="3026062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B370-2DA4-4839-A61F-C528A291144D}"/>
              </a:ext>
            </a:extLst>
          </p:cNvPr>
          <p:cNvSpPr>
            <a:spLocks noGrp="1"/>
          </p:cNvSpPr>
          <p:nvPr>
            <p:ph type="title"/>
          </p:nvPr>
        </p:nvSpPr>
        <p:spPr/>
        <p:txBody>
          <a:bodyPr/>
          <a:lstStyle/>
          <a:p>
            <a:r>
              <a:rPr lang="en-US" dirty="0"/>
              <a:t>Electrical Work Guidelines</a:t>
            </a:r>
          </a:p>
        </p:txBody>
      </p:sp>
      <p:sp>
        <p:nvSpPr>
          <p:cNvPr id="3" name="Content Placeholder 2">
            <a:extLst>
              <a:ext uri="{FF2B5EF4-FFF2-40B4-BE49-F238E27FC236}">
                <a16:creationId xmlns:a16="http://schemas.microsoft.com/office/drawing/2014/main" id="{B40A53E7-25CC-45DF-8BAE-806DDC290E2E}"/>
              </a:ext>
            </a:extLst>
          </p:cNvPr>
          <p:cNvSpPr>
            <a:spLocks noGrp="1"/>
          </p:cNvSpPr>
          <p:nvPr>
            <p:ph idx="1"/>
          </p:nvPr>
        </p:nvSpPr>
        <p:spPr>
          <a:xfrm>
            <a:off x="457200" y="1056132"/>
            <a:ext cx="8054788" cy="4087368"/>
          </a:xfrm>
        </p:spPr>
        <p:txBody>
          <a:bodyPr>
            <a:normAutofit lnSpcReduction="10000"/>
          </a:bodyPr>
          <a:lstStyle/>
          <a:p>
            <a:pPr marL="457200" indent="-457200">
              <a:spcBef>
                <a:spcPts val="600"/>
              </a:spcBef>
              <a:buNone/>
            </a:pPr>
            <a:r>
              <a:rPr lang="en-US" sz="2400" b="1" dirty="0"/>
              <a:t>QAQC Roles &amp; Responsibilities</a:t>
            </a:r>
          </a:p>
          <a:p>
            <a:pPr marL="457200" indent="-457200">
              <a:spcBef>
                <a:spcPts val="600"/>
              </a:spcBef>
              <a:buNone/>
            </a:pPr>
            <a:endParaRPr lang="en-US" sz="2400" b="1" dirty="0"/>
          </a:p>
          <a:p>
            <a:pPr marL="457200" indent="-457200">
              <a:spcBef>
                <a:spcPts val="600"/>
              </a:spcBef>
            </a:pPr>
            <a:r>
              <a:rPr lang="en-US" sz="2200" dirty="0"/>
              <a:t>Supports University-wide engineering and maintenance activities involving new construction, maintenance, repair, and renewal of electrical system operations. </a:t>
            </a:r>
          </a:p>
          <a:p>
            <a:pPr marL="457200" indent="-457200">
              <a:spcBef>
                <a:spcPts val="600"/>
              </a:spcBef>
            </a:pPr>
            <a:r>
              <a:rPr lang="en-US" sz="2200" dirty="0"/>
              <a:t>Ensures compliance with safety requirements, specifications, applicable codes, and engineering standards. </a:t>
            </a:r>
          </a:p>
          <a:p>
            <a:pPr marL="457200" indent="-457200">
              <a:spcBef>
                <a:spcPts val="600"/>
              </a:spcBef>
            </a:pPr>
            <a:r>
              <a:rPr lang="en-US" sz="2200" dirty="0"/>
              <a:t>Serves as the Qualifying Party for all associated University licensing and permitting in the EE9J, EE98, EL1J, &amp; EL1 classifications.</a:t>
            </a:r>
          </a:p>
          <a:p>
            <a:endParaRPr lang="en-US" sz="2400" dirty="0"/>
          </a:p>
        </p:txBody>
      </p:sp>
      <p:pic>
        <p:nvPicPr>
          <p:cNvPr id="4" name="Picture 3">
            <a:extLst>
              <a:ext uri="{FF2B5EF4-FFF2-40B4-BE49-F238E27FC236}">
                <a16:creationId xmlns:a16="http://schemas.microsoft.com/office/drawing/2014/main" id="{3465D980-12D0-4553-B299-7C984CC63973}"/>
              </a:ext>
            </a:extLst>
          </p:cNvPr>
          <p:cNvPicPr>
            <a:picLocks noChangeAspect="1"/>
          </p:cNvPicPr>
          <p:nvPr/>
        </p:nvPicPr>
        <p:blipFill>
          <a:blip r:embed="rId2"/>
          <a:stretch>
            <a:fillRect/>
          </a:stretch>
        </p:blipFill>
        <p:spPr>
          <a:xfrm>
            <a:off x="7203733" y="15734"/>
            <a:ext cx="1671326" cy="1671326"/>
          </a:xfrm>
          <a:prstGeom prst="rect">
            <a:avLst/>
          </a:prstGeom>
        </p:spPr>
      </p:pic>
    </p:spTree>
    <p:extLst>
      <p:ext uri="{BB962C8B-B14F-4D97-AF65-F5344CB8AC3E}">
        <p14:creationId xmlns:p14="http://schemas.microsoft.com/office/powerpoint/2010/main" val="170697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Process</a:t>
            </a:r>
          </a:p>
        </p:txBody>
      </p:sp>
      <p:sp>
        <p:nvSpPr>
          <p:cNvPr id="3" name="Content Placeholder 2"/>
          <p:cNvSpPr>
            <a:spLocks noGrp="1"/>
          </p:cNvSpPr>
          <p:nvPr>
            <p:ph idx="1"/>
          </p:nvPr>
        </p:nvSpPr>
        <p:spPr>
          <a:xfrm>
            <a:off x="457200" y="1208076"/>
            <a:ext cx="8229600" cy="3592525"/>
          </a:xfrm>
        </p:spPr>
        <p:txBody>
          <a:bodyPr>
            <a:normAutofit/>
          </a:bodyPr>
          <a:lstStyle/>
          <a:p>
            <a:pPr marL="118872" indent="0">
              <a:buNone/>
            </a:pPr>
            <a:endParaRPr lang="en-US" sz="2000" dirty="0"/>
          </a:p>
          <a:p>
            <a:pPr marL="118872" indent="0">
              <a:buNone/>
            </a:pPr>
            <a:r>
              <a:rPr lang="en-US" b="1" dirty="0"/>
              <a:t>Please use raise hand feature or the chat to ask questions</a:t>
            </a:r>
          </a:p>
          <a:p>
            <a:pPr marL="118872" indent="0">
              <a:buNone/>
            </a:pPr>
            <a:endParaRPr lang="en-US" dirty="0"/>
          </a:p>
          <a:p>
            <a:r>
              <a:rPr lang="en-US" dirty="0"/>
              <a:t>We’ll address questions when the primary speaker is finished.</a:t>
            </a:r>
          </a:p>
          <a:p>
            <a:pPr marL="118872" indent="0">
              <a:buNone/>
            </a:pPr>
            <a:endParaRPr lang="en-US" sz="1600" dirty="0"/>
          </a:p>
          <a:p>
            <a:pPr marL="118872" indent="0">
              <a:buNone/>
            </a:pPr>
            <a:endParaRPr lang="en-US" dirty="0"/>
          </a:p>
        </p:txBody>
      </p:sp>
    </p:spTree>
    <p:extLst>
      <p:ext uri="{BB962C8B-B14F-4D97-AF65-F5344CB8AC3E}">
        <p14:creationId xmlns:p14="http://schemas.microsoft.com/office/powerpoint/2010/main" val="3274254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86A0C7-B4EC-47E4-9EE5-963DAD25DDD4}"/>
              </a:ext>
            </a:extLst>
          </p:cNvPr>
          <p:cNvPicPr>
            <a:picLocks noChangeAspect="1"/>
          </p:cNvPicPr>
          <p:nvPr/>
        </p:nvPicPr>
        <p:blipFill>
          <a:blip r:embed="rId2"/>
          <a:stretch>
            <a:fillRect/>
          </a:stretch>
        </p:blipFill>
        <p:spPr>
          <a:xfrm>
            <a:off x="327634" y="236626"/>
            <a:ext cx="6785436" cy="914479"/>
          </a:xfrm>
          <a:prstGeom prst="rect">
            <a:avLst/>
          </a:prstGeom>
        </p:spPr>
      </p:pic>
      <p:sp>
        <p:nvSpPr>
          <p:cNvPr id="4" name="Rectangle 3">
            <a:extLst>
              <a:ext uri="{FF2B5EF4-FFF2-40B4-BE49-F238E27FC236}">
                <a16:creationId xmlns:a16="http://schemas.microsoft.com/office/drawing/2014/main" id="{86F4B74A-1D13-4E6C-B888-6F1852C6C1B9}"/>
              </a:ext>
            </a:extLst>
          </p:cNvPr>
          <p:cNvSpPr/>
          <p:nvPr/>
        </p:nvSpPr>
        <p:spPr>
          <a:xfrm>
            <a:off x="520767" y="920273"/>
            <a:ext cx="1654620" cy="461665"/>
          </a:xfrm>
          <a:prstGeom prst="rect">
            <a:avLst/>
          </a:prstGeom>
        </p:spPr>
        <p:txBody>
          <a:bodyPr wrap="none">
            <a:spAutoFit/>
          </a:bodyPr>
          <a:lstStyle/>
          <a:p>
            <a:r>
              <a:rPr lang="en-US" sz="2400" b="1" dirty="0">
                <a:solidFill>
                  <a:srgbClr val="505150"/>
                </a:solidFill>
                <a:latin typeface="Arial"/>
              </a:rPr>
              <a:t>Objective </a:t>
            </a:r>
            <a:endParaRPr lang="en-US" dirty="0"/>
          </a:p>
        </p:txBody>
      </p:sp>
      <p:pic>
        <p:nvPicPr>
          <p:cNvPr id="5" name="Picture 4">
            <a:extLst>
              <a:ext uri="{FF2B5EF4-FFF2-40B4-BE49-F238E27FC236}">
                <a16:creationId xmlns:a16="http://schemas.microsoft.com/office/drawing/2014/main" id="{E33915D9-4D6E-41FC-8249-3B0F6FECCDFA}"/>
              </a:ext>
            </a:extLst>
          </p:cNvPr>
          <p:cNvPicPr>
            <a:picLocks noChangeAspect="1"/>
          </p:cNvPicPr>
          <p:nvPr/>
        </p:nvPicPr>
        <p:blipFill>
          <a:blip r:embed="rId3"/>
          <a:stretch>
            <a:fillRect/>
          </a:stretch>
        </p:blipFill>
        <p:spPr>
          <a:xfrm>
            <a:off x="0" y="1341331"/>
            <a:ext cx="9144000" cy="3802169"/>
          </a:xfrm>
          <a:prstGeom prst="rect">
            <a:avLst/>
          </a:prstGeom>
        </p:spPr>
      </p:pic>
    </p:spTree>
    <p:extLst>
      <p:ext uri="{BB962C8B-B14F-4D97-AF65-F5344CB8AC3E}">
        <p14:creationId xmlns:p14="http://schemas.microsoft.com/office/powerpoint/2010/main" val="170086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103B-E2C5-4EE0-A3C8-C62B1F0E7463}"/>
              </a:ext>
            </a:extLst>
          </p:cNvPr>
          <p:cNvSpPr>
            <a:spLocks noGrp="1"/>
          </p:cNvSpPr>
          <p:nvPr>
            <p:ph type="title"/>
          </p:nvPr>
        </p:nvSpPr>
        <p:spPr/>
        <p:txBody>
          <a:bodyPr/>
          <a:lstStyle/>
          <a:p>
            <a:r>
              <a:rPr lang="en-US" dirty="0"/>
              <a:t>Electrical Work Guidelines</a:t>
            </a:r>
          </a:p>
        </p:txBody>
      </p:sp>
      <p:sp>
        <p:nvSpPr>
          <p:cNvPr id="3" name="Content Placeholder 2">
            <a:extLst>
              <a:ext uri="{FF2B5EF4-FFF2-40B4-BE49-F238E27FC236}">
                <a16:creationId xmlns:a16="http://schemas.microsoft.com/office/drawing/2014/main" id="{4CC940EF-D447-4C2F-AFFA-E53D5D811B7D}"/>
              </a:ext>
            </a:extLst>
          </p:cNvPr>
          <p:cNvSpPr>
            <a:spLocks noGrp="1"/>
          </p:cNvSpPr>
          <p:nvPr>
            <p:ph idx="1"/>
          </p:nvPr>
        </p:nvSpPr>
        <p:spPr>
          <a:xfrm>
            <a:off x="457200" y="874059"/>
            <a:ext cx="8229600" cy="4034117"/>
          </a:xfrm>
        </p:spPr>
        <p:txBody>
          <a:bodyPr>
            <a:normAutofit fontScale="85000" lnSpcReduction="20000"/>
          </a:bodyPr>
          <a:lstStyle/>
          <a:p>
            <a:pPr marL="0" indent="0">
              <a:spcBef>
                <a:spcPts val="600"/>
              </a:spcBef>
              <a:buNone/>
            </a:pPr>
            <a:r>
              <a:rPr lang="en-US" sz="2800" b="1" dirty="0"/>
              <a:t>Contractor</a:t>
            </a:r>
            <a:r>
              <a:rPr lang="en-US" sz="2400" b="1" dirty="0"/>
              <a:t> </a:t>
            </a:r>
            <a:r>
              <a:rPr lang="en-US" sz="2800" b="1" dirty="0"/>
              <a:t>Requirements</a:t>
            </a:r>
            <a:endParaRPr lang="en-US" sz="1500" dirty="0">
              <a:solidFill>
                <a:srgbClr val="000000"/>
              </a:solidFill>
              <a:ea typeface="Calibri" panose="020F0502020204030204" pitchFamily="34" charset="0"/>
            </a:endParaRPr>
          </a:p>
          <a:p>
            <a:pPr algn="just">
              <a:spcBef>
                <a:spcPts val="600"/>
              </a:spcBef>
            </a:pPr>
            <a:r>
              <a:rPr lang="en-US" sz="1500" dirty="0">
                <a:solidFill>
                  <a:srgbClr val="000000"/>
                </a:solidFill>
                <a:ea typeface="Calibri" panose="020F0502020204030204" pitchFamily="34" charset="0"/>
              </a:rPr>
              <a:t>All electrical contractors working at UNM must have the following:</a:t>
            </a:r>
          </a:p>
          <a:p>
            <a:pPr marL="228600" lvl="0" indent="-228600" algn="just">
              <a:spcBef>
                <a:spcPts val="600"/>
              </a:spcBef>
              <a:buFont typeface="+mj-lt"/>
              <a:buAutoNum type="arabicPeriod"/>
            </a:pPr>
            <a:endParaRPr lang="en-US" sz="1500" dirty="0">
              <a:solidFill>
                <a:srgbClr val="000000"/>
              </a:solidFill>
              <a:ea typeface="Calibri" panose="020F0502020204030204" pitchFamily="34" charset="0"/>
            </a:endParaRPr>
          </a:p>
          <a:p>
            <a:pPr marL="228600" indent="-228600" algn="just">
              <a:spcBef>
                <a:spcPts val="600"/>
              </a:spcBef>
              <a:buFont typeface="+mj-lt"/>
              <a:buAutoNum type="arabicPeriod"/>
            </a:pPr>
            <a:r>
              <a:rPr lang="en-US" sz="1500" dirty="0">
                <a:solidFill>
                  <a:srgbClr val="000000"/>
                </a:solidFill>
                <a:ea typeface="Calibri" panose="020F0502020204030204" pitchFamily="34" charset="0"/>
              </a:rPr>
              <a:t>Have provided a copy of their </a:t>
            </a:r>
            <a:r>
              <a:rPr lang="en-US" sz="1500" dirty="0">
                <a:solidFill>
                  <a:srgbClr val="C00000"/>
                </a:solidFill>
                <a:ea typeface="Calibri" panose="020F0502020204030204" pitchFamily="34" charset="0"/>
              </a:rPr>
              <a:t>company safety plan </a:t>
            </a:r>
            <a:r>
              <a:rPr lang="en-US" sz="1500" dirty="0">
                <a:solidFill>
                  <a:srgbClr val="000000"/>
                </a:solidFill>
                <a:ea typeface="Calibri" panose="020F0502020204030204" pitchFamily="34" charset="0"/>
              </a:rPr>
              <a:t>to UNM’s Environmental Health &amp; Safety department. </a:t>
            </a:r>
          </a:p>
          <a:p>
            <a:pPr marL="228600" lvl="0" indent="-228600" algn="just">
              <a:spcBef>
                <a:spcPts val="600"/>
              </a:spcBef>
              <a:buFont typeface="+mj-lt"/>
              <a:buAutoNum type="arabicPeriod"/>
            </a:pPr>
            <a:r>
              <a:rPr lang="en-US" sz="1500" dirty="0">
                <a:solidFill>
                  <a:srgbClr val="000000"/>
                </a:solidFill>
                <a:ea typeface="Calibri" panose="020F0502020204030204" pitchFamily="34" charset="0"/>
              </a:rPr>
              <a:t>NM </a:t>
            </a:r>
            <a:r>
              <a:rPr lang="en-US" sz="1500" dirty="0">
                <a:solidFill>
                  <a:srgbClr val="C00000"/>
                </a:solidFill>
                <a:ea typeface="Calibri" panose="020F0502020204030204" pitchFamily="34" charset="0"/>
              </a:rPr>
              <a:t>electrical contractor’s license</a:t>
            </a:r>
            <a:r>
              <a:rPr lang="en-US" sz="1500" dirty="0">
                <a:solidFill>
                  <a:srgbClr val="000000"/>
                </a:solidFill>
                <a:ea typeface="Calibri" panose="020F0502020204030204" pitchFamily="34" charset="0"/>
              </a:rPr>
              <a:t>.</a:t>
            </a:r>
          </a:p>
          <a:p>
            <a:pPr marL="228600" lvl="0" indent="-228600" algn="just">
              <a:spcBef>
                <a:spcPts val="600"/>
              </a:spcBef>
              <a:buFont typeface="+mj-lt"/>
              <a:buAutoNum type="arabicPeriod"/>
            </a:pPr>
            <a:r>
              <a:rPr lang="en-US" sz="1500" dirty="0">
                <a:solidFill>
                  <a:srgbClr val="000000"/>
                </a:solidFill>
                <a:ea typeface="Calibri" panose="020F0502020204030204" pitchFamily="34" charset="0"/>
              </a:rPr>
              <a:t>NM </a:t>
            </a:r>
            <a:r>
              <a:rPr lang="en-US" sz="1500" dirty="0">
                <a:solidFill>
                  <a:srgbClr val="C00000"/>
                </a:solidFill>
                <a:ea typeface="Calibri" panose="020F0502020204030204" pitchFamily="34" charset="0"/>
              </a:rPr>
              <a:t>journeyman license </a:t>
            </a:r>
            <a:r>
              <a:rPr lang="en-US" sz="1500" dirty="0">
                <a:solidFill>
                  <a:srgbClr val="000000"/>
                </a:solidFill>
                <a:ea typeface="Calibri" panose="020F0502020204030204" pitchFamily="34" charset="0"/>
              </a:rPr>
              <a:t>in the applicable classification.</a:t>
            </a:r>
          </a:p>
          <a:p>
            <a:pPr marL="228600" indent="-228600" algn="just">
              <a:spcBef>
                <a:spcPts val="600"/>
              </a:spcBef>
              <a:buFont typeface="+mj-lt"/>
              <a:buAutoNum type="arabicPeriod"/>
            </a:pPr>
            <a:r>
              <a:rPr lang="en-US" sz="1500" dirty="0">
                <a:solidFill>
                  <a:srgbClr val="000000"/>
                </a:solidFill>
                <a:ea typeface="Calibri" panose="020F0502020204030204" pitchFamily="34" charset="0"/>
              </a:rPr>
              <a:t>Applicable </a:t>
            </a:r>
            <a:r>
              <a:rPr lang="en-US" sz="1500" dirty="0">
                <a:solidFill>
                  <a:srgbClr val="C00000"/>
                </a:solidFill>
                <a:ea typeface="Calibri" panose="020F0502020204030204" pitchFamily="34" charset="0"/>
              </a:rPr>
              <a:t>electrical permit(s). </a:t>
            </a:r>
            <a:r>
              <a:rPr lang="en-US" sz="1500" dirty="0">
                <a:solidFill>
                  <a:srgbClr val="000000"/>
                </a:solidFill>
                <a:ea typeface="Calibri" panose="020F0502020204030204" pitchFamily="34" charset="0"/>
              </a:rPr>
              <a:t>All electrical work performed at UNM requires a State of New Mexico, Construction Industries Division (CID) permit. </a:t>
            </a:r>
          </a:p>
          <a:p>
            <a:pPr marL="228600" indent="-228600" algn="just">
              <a:spcBef>
                <a:spcPts val="600"/>
              </a:spcBef>
              <a:buFont typeface="+mj-lt"/>
              <a:buAutoNum type="arabicPeriod"/>
            </a:pPr>
            <a:r>
              <a:rPr lang="en-US" sz="1500" dirty="0">
                <a:solidFill>
                  <a:srgbClr val="000000"/>
                </a:solidFill>
                <a:ea typeface="Calibri" panose="020F0502020204030204" pitchFamily="34" charset="0"/>
              </a:rPr>
              <a:t>Electrical work performed under </a:t>
            </a:r>
            <a:r>
              <a:rPr lang="en-US" sz="1500" dirty="0">
                <a:solidFill>
                  <a:srgbClr val="C00000"/>
                </a:solidFill>
                <a:ea typeface="Calibri" panose="020F0502020204030204" pitchFamily="34" charset="0"/>
              </a:rPr>
              <a:t>issued</a:t>
            </a:r>
            <a:r>
              <a:rPr lang="en-US" sz="1500" dirty="0">
                <a:solidFill>
                  <a:srgbClr val="000000"/>
                </a:solidFill>
                <a:ea typeface="Calibri" panose="020F0502020204030204" pitchFamily="34" charset="0"/>
              </a:rPr>
              <a:t> permit must be</a:t>
            </a:r>
            <a:r>
              <a:rPr lang="en-US" sz="1500" dirty="0">
                <a:solidFill>
                  <a:srgbClr val="C00000"/>
                </a:solidFill>
                <a:ea typeface="Calibri" panose="020F0502020204030204" pitchFamily="34" charset="0"/>
              </a:rPr>
              <a:t> inspected </a:t>
            </a:r>
            <a:r>
              <a:rPr lang="en-US" sz="1500" dirty="0">
                <a:solidFill>
                  <a:srgbClr val="000000"/>
                </a:solidFill>
                <a:ea typeface="Calibri" panose="020F0502020204030204" pitchFamily="34" charset="0"/>
              </a:rPr>
              <a:t>by CID and UNM.</a:t>
            </a:r>
          </a:p>
          <a:p>
            <a:pPr marL="228600" indent="-228600" algn="just">
              <a:spcBef>
                <a:spcPts val="600"/>
              </a:spcBef>
              <a:buFont typeface="+mj-lt"/>
              <a:buAutoNum type="arabicPeriod"/>
            </a:pPr>
            <a:r>
              <a:rPr lang="en-US" sz="1500" dirty="0">
                <a:solidFill>
                  <a:srgbClr val="C00000"/>
                </a:solidFill>
              </a:rPr>
              <a:t>Final invoices </a:t>
            </a:r>
            <a:r>
              <a:rPr lang="en-US" sz="1500" dirty="0">
                <a:solidFill>
                  <a:srgbClr val="000000"/>
                </a:solidFill>
              </a:rPr>
              <a:t>submitted to UNM for payment must be accompanied by </a:t>
            </a:r>
            <a:r>
              <a:rPr lang="en-US" sz="1500" dirty="0">
                <a:solidFill>
                  <a:srgbClr val="000000"/>
                </a:solidFill>
                <a:ea typeface="Calibri" panose="020F0502020204030204" pitchFamily="34" charset="0"/>
              </a:rPr>
              <a:t>one of the following:</a:t>
            </a:r>
          </a:p>
          <a:p>
            <a:pPr marL="628650" lvl="1" indent="-171450" algn="just">
              <a:spcBef>
                <a:spcPts val="600"/>
              </a:spcBef>
              <a:buFont typeface="Arial" panose="020B0604020202020204" pitchFamily="34" charset="0"/>
              <a:buChar char="•"/>
            </a:pPr>
            <a:r>
              <a:rPr lang="en-US" sz="1500" dirty="0">
                <a:solidFill>
                  <a:srgbClr val="000000"/>
                </a:solidFill>
                <a:ea typeface="Calibri" panose="020F0502020204030204" pitchFamily="34" charset="0"/>
              </a:rPr>
              <a:t>Copy of </a:t>
            </a:r>
            <a:r>
              <a:rPr lang="en-US" sz="1500" dirty="0">
                <a:solidFill>
                  <a:srgbClr val="C00000"/>
                </a:solidFill>
                <a:ea typeface="Calibri" panose="020F0502020204030204" pitchFamily="34" charset="0"/>
              </a:rPr>
              <a:t>CID tag</a:t>
            </a:r>
            <a:r>
              <a:rPr lang="en-US" sz="1500" dirty="0">
                <a:solidFill>
                  <a:srgbClr val="000000"/>
                </a:solidFill>
                <a:ea typeface="Calibri" panose="020F0502020204030204" pitchFamily="34" charset="0"/>
              </a:rPr>
              <a:t>(blue/green) showing final inspection </a:t>
            </a:r>
            <a:r>
              <a:rPr lang="en-US" sz="1500" dirty="0">
                <a:solidFill>
                  <a:srgbClr val="C00000"/>
                </a:solidFill>
                <a:ea typeface="Calibri" panose="020F0502020204030204" pitchFamily="34" charset="0"/>
              </a:rPr>
              <a:t>passed</a:t>
            </a:r>
            <a:r>
              <a:rPr lang="en-US" sz="1500" dirty="0">
                <a:solidFill>
                  <a:srgbClr val="000000"/>
                </a:solidFill>
                <a:ea typeface="Calibri" panose="020F0502020204030204" pitchFamily="34" charset="0"/>
              </a:rPr>
              <a:t>.</a:t>
            </a:r>
          </a:p>
          <a:p>
            <a:pPr marL="628650" lvl="1" indent="-171450" algn="just">
              <a:spcBef>
                <a:spcPts val="600"/>
              </a:spcBef>
              <a:buFont typeface="Arial" panose="020B0604020202020204" pitchFamily="34" charset="0"/>
              <a:buChar char="•"/>
            </a:pPr>
            <a:r>
              <a:rPr lang="en-US" sz="1500" dirty="0">
                <a:solidFill>
                  <a:srgbClr val="000000"/>
                </a:solidFill>
                <a:ea typeface="Calibri" panose="020F0502020204030204" pitchFamily="34" charset="0"/>
              </a:rPr>
              <a:t>Electrical permit </a:t>
            </a:r>
            <a:r>
              <a:rPr lang="en-US" sz="1500" dirty="0">
                <a:solidFill>
                  <a:srgbClr val="C00000"/>
                </a:solidFill>
                <a:ea typeface="Calibri" panose="020F0502020204030204" pitchFamily="34" charset="0"/>
              </a:rPr>
              <a:t>signed</a:t>
            </a:r>
            <a:r>
              <a:rPr lang="en-US" sz="1500" dirty="0">
                <a:solidFill>
                  <a:srgbClr val="000000"/>
                </a:solidFill>
                <a:ea typeface="Calibri" panose="020F0502020204030204" pitchFamily="34" charset="0"/>
              </a:rPr>
              <a:t> by CID electrical inspector.</a:t>
            </a:r>
          </a:p>
          <a:p>
            <a:pPr marL="628650" lvl="1" indent="-171450" algn="just">
              <a:spcBef>
                <a:spcPts val="600"/>
              </a:spcBef>
              <a:buFont typeface="Arial" panose="020B0604020202020204" pitchFamily="34" charset="0"/>
              <a:buChar char="•"/>
            </a:pPr>
            <a:r>
              <a:rPr lang="en-US" sz="1500" dirty="0">
                <a:solidFill>
                  <a:srgbClr val="000000"/>
                </a:solidFill>
                <a:ea typeface="Calibri" panose="020F0502020204030204" pitchFamily="34" charset="0"/>
              </a:rPr>
              <a:t>Email notification from CID showing </a:t>
            </a:r>
            <a:r>
              <a:rPr lang="en-US" sz="1500" dirty="0">
                <a:solidFill>
                  <a:srgbClr val="C00000"/>
                </a:solidFill>
                <a:ea typeface="Calibri" panose="020F0502020204030204" pitchFamily="34" charset="0"/>
              </a:rPr>
              <a:t>inspection results</a:t>
            </a:r>
            <a:r>
              <a:rPr lang="en-US" sz="1500" dirty="0">
                <a:solidFill>
                  <a:srgbClr val="000000"/>
                </a:solidFill>
                <a:ea typeface="Calibri" panose="020F0502020204030204" pitchFamily="34" charset="0"/>
              </a:rPr>
              <a:t>. </a:t>
            </a:r>
          </a:p>
          <a:p>
            <a:pPr marL="228600" indent="-228600" algn="just">
              <a:spcBef>
                <a:spcPts val="600"/>
              </a:spcBef>
              <a:buFont typeface="+mj-lt"/>
              <a:buAutoNum type="arabicPeriod"/>
            </a:pPr>
            <a:r>
              <a:rPr lang="en-US" sz="1500" dirty="0">
                <a:solidFill>
                  <a:srgbClr val="000000"/>
                </a:solidFill>
                <a:ea typeface="Calibri" panose="020F0502020204030204" pitchFamily="34" charset="0"/>
              </a:rPr>
              <a:t>Appropriate </a:t>
            </a:r>
            <a:r>
              <a:rPr lang="en-US" sz="1500" dirty="0">
                <a:solidFill>
                  <a:srgbClr val="C00000"/>
                </a:solidFill>
                <a:ea typeface="Calibri" panose="020F0502020204030204" pitchFamily="34" charset="0"/>
              </a:rPr>
              <a:t>insurance and bonding </a:t>
            </a:r>
            <a:r>
              <a:rPr lang="en-US" sz="1500" dirty="0">
                <a:solidFill>
                  <a:srgbClr val="000000"/>
                </a:solidFill>
                <a:ea typeface="Calibri" panose="020F0502020204030204" pitchFamily="34" charset="0"/>
              </a:rPr>
              <a:t>capacity for the value of the work, if over $25,000.</a:t>
            </a:r>
          </a:p>
          <a:p>
            <a:pPr marL="228600" lvl="0" indent="-228600" algn="just">
              <a:spcBef>
                <a:spcPts val="600"/>
              </a:spcBef>
              <a:buFont typeface="+mj-lt"/>
              <a:buAutoNum type="arabicPeriod"/>
            </a:pPr>
            <a:r>
              <a:rPr lang="en-US" sz="1500" dirty="0">
                <a:solidFill>
                  <a:srgbClr val="C00000"/>
                </a:solidFill>
                <a:ea typeface="Calibri" panose="020F0502020204030204" pitchFamily="34" charset="0"/>
              </a:rPr>
              <a:t>Posted wage rates </a:t>
            </a:r>
            <a:r>
              <a:rPr lang="en-US" sz="1500" dirty="0">
                <a:solidFill>
                  <a:srgbClr val="000000"/>
                </a:solidFill>
                <a:ea typeface="Calibri" panose="020F0502020204030204" pitchFamily="34" charset="0"/>
              </a:rPr>
              <a:t>if the project cost is over $60,000.</a:t>
            </a:r>
          </a:p>
          <a:p>
            <a:pPr marL="228600" lvl="0" indent="-228600" algn="just">
              <a:spcBef>
                <a:spcPts val="600"/>
              </a:spcBef>
              <a:buFont typeface="+mj-lt"/>
              <a:buAutoNum type="arabicPeriod"/>
            </a:pPr>
            <a:r>
              <a:rPr lang="en-US" sz="1500" dirty="0">
                <a:solidFill>
                  <a:srgbClr val="000000"/>
                </a:solidFill>
                <a:ea typeface="Calibri" panose="020F0502020204030204" pitchFamily="34" charset="0"/>
              </a:rPr>
              <a:t>Proper </a:t>
            </a:r>
            <a:r>
              <a:rPr lang="en-US" sz="1500" dirty="0">
                <a:solidFill>
                  <a:srgbClr val="C00000"/>
                </a:solidFill>
                <a:ea typeface="Calibri" panose="020F0502020204030204" pitchFamily="34" charset="0"/>
              </a:rPr>
              <a:t>Personal Protective Gear </a:t>
            </a:r>
            <a:r>
              <a:rPr lang="en-US" sz="1500" dirty="0">
                <a:solidFill>
                  <a:srgbClr val="000000"/>
                </a:solidFill>
                <a:ea typeface="Calibri" panose="020F0502020204030204" pitchFamily="34" charset="0"/>
              </a:rPr>
              <a:t>(see NFPA 70-E).</a:t>
            </a:r>
            <a:endParaRPr lang="en-US" sz="2400" b="1" dirty="0"/>
          </a:p>
        </p:txBody>
      </p:sp>
      <p:pic>
        <p:nvPicPr>
          <p:cNvPr id="6" name="Picture 5">
            <a:extLst>
              <a:ext uri="{FF2B5EF4-FFF2-40B4-BE49-F238E27FC236}">
                <a16:creationId xmlns:a16="http://schemas.microsoft.com/office/drawing/2014/main" id="{CFFF59BD-C3C7-48F8-A578-D9B68073E732}"/>
              </a:ext>
            </a:extLst>
          </p:cNvPr>
          <p:cNvPicPr>
            <a:picLocks noChangeAspect="1"/>
          </p:cNvPicPr>
          <p:nvPr/>
        </p:nvPicPr>
        <p:blipFill>
          <a:blip r:embed="rId2"/>
          <a:stretch>
            <a:fillRect/>
          </a:stretch>
        </p:blipFill>
        <p:spPr>
          <a:xfrm>
            <a:off x="7696157" y="3469341"/>
            <a:ext cx="1185088" cy="1185088"/>
          </a:xfrm>
          <a:prstGeom prst="rect">
            <a:avLst/>
          </a:prstGeom>
        </p:spPr>
      </p:pic>
    </p:spTree>
    <p:extLst>
      <p:ext uri="{BB962C8B-B14F-4D97-AF65-F5344CB8AC3E}">
        <p14:creationId xmlns:p14="http://schemas.microsoft.com/office/powerpoint/2010/main" val="17518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869D-779B-4E97-837F-D0138826AE89}"/>
              </a:ext>
            </a:extLst>
          </p:cNvPr>
          <p:cNvSpPr>
            <a:spLocks noGrp="1"/>
          </p:cNvSpPr>
          <p:nvPr>
            <p:ph type="title"/>
          </p:nvPr>
        </p:nvSpPr>
        <p:spPr/>
        <p:txBody>
          <a:bodyPr/>
          <a:lstStyle/>
          <a:p>
            <a:r>
              <a:rPr lang="en-US" dirty="0"/>
              <a:t>Electrical Work Guidelines</a:t>
            </a:r>
          </a:p>
        </p:txBody>
      </p:sp>
      <p:sp>
        <p:nvSpPr>
          <p:cNvPr id="3" name="Content Placeholder 2">
            <a:extLst>
              <a:ext uri="{FF2B5EF4-FFF2-40B4-BE49-F238E27FC236}">
                <a16:creationId xmlns:a16="http://schemas.microsoft.com/office/drawing/2014/main" id="{234539F0-E883-4A3B-BF1B-F3B9EB2036EB}"/>
              </a:ext>
            </a:extLst>
          </p:cNvPr>
          <p:cNvSpPr>
            <a:spLocks noGrp="1"/>
          </p:cNvSpPr>
          <p:nvPr>
            <p:ph idx="1"/>
          </p:nvPr>
        </p:nvSpPr>
        <p:spPr>
          <a:xfrm>
            <a:off x="457200" y="859515"/>
            <a:ext cx="8229600" cy="3744469"/>
          </a:xfrm>
        </p:spPr>
        <p:txBody>
          <a:bodyPr>
            <a:normAutofit/>
          </a:bodyPr>
          <a:lstStyle/>
          <a:p>
            <a:pPr marL="118872" indent="0">
              <a:buNone/>
            </a:pPr>
            <a:r>
              <a:rPr lang="en-US" sz="2400" b="1" dirty="0"/>
              <a:t>Licensing</a:t>
            </a:r>
          </a:p>
          <a:p>
            <a:pPr marL="118872" indent="0">
              <a:buNone/>
            </a:pPr>
            <a:endParaRPr lang="en-US" sz="2400" b="1" dirty="0"/>
          </a:p>
        </p:txBody>
      </p:sp>
      <p:pic>
        <p:nvPicPr>
          <p:cNvPr id="5" name="Picture 4">
            <a:extLst>
              <a:ext uri="{FF2B5EF4-FFF2-40B4-BE49-F238E27FC236}">
                <a16:creationId xmlns:a16="http://schemas.microsoft.com/office/drawing/2014/main" id="{CAC23337-32FD-4E70-99F5-037DEBD491B9}"/>
              </a:ext>
            </a:extLst>
          </p:cNvPr>
          <p:cNvPicPr>
            <a:picLocks noChangeAspect="1"/>
          </p:cNvPicPr>
          <p:nvPr/>
        </p:nvPicPr>
        <p:blipFill>
          <a:blip r:embed="rId2"/>
          <a:stretch>
            <a:fillRect/>
          </a:stretch>
        </p:blipFill>
        <p:spPr>
          <a:xfrm>
            <a:off x="94128" y="1592854"/>
            <a:ext cx="9049871" cy="610644"/>
          </a:xfrm>
          <a:prstGeom prst="rect">
            <a:avLst/>
          </a:prstGeom>
        </p:spPr>
      </p:pic>
      <p:pic>
        <p:nvPicPr>
          <p:cNvPr id="6" name="Picture 5">
            <a:extLst>
              <a:ext uri="{FF2B5EF4-FFF2-40B4-BE49-F238E27FC236}">
                <a16:creationId xmlns:a16="http://schemas.microsoft.com/office/drawing/2014/main" id="{24F11814-19D2-4BC4-A55F-F9E383DA75E3}"/>
              </a:ext>
            </a:extLst>
          </p:cNvPr>
          <p:cNvPicPr>
            <a:picLocks noChangeAspect="1"/>
          </p:cNvPicPr>
          <p:nvPr/>
        </p:nvPicPr>
        <p:blipFill>
          <a:blip r:embed="rId3"/>
          <a:stretch>
            <a:fillRect/>
          </a:stretch>
        </p:blipFill>
        <p:spPr>
          <a:xfrm>
            <a:off x="94128" y="2415216"/>
            <a:ext cx="9049872" cy="1357481"/>
          </a:xfrm>
          <a:prstGeom prst="rect">
            <a:avLst/>
          </a:prstGeom>
        </p:spPr>
      </p:pic>
      <p:pic>
        <p:nvPicPr>
          <p:cNvPr id="8" name="Picture 7">
            <a:extLst>
              <a:ext uri="{FF2B5EF4-FFF2-40B4-BE49-F238E27FC236}">
                <a16:creationId xmlns:a16="http://schemas.microsoft.com/office/drawing/2014/main" id="{9219F5D8-2942-431B-A70A-5D5A4D6B0F84}"/>
              </a:ext>
            </a:extLst>
          </p:cNvPr>
          <p:cNvPicPr>
            <a:picLocks noChangeAspect="1"/>
          </p:cNvPicPr>
          <p:nvPr/>
        </p:nvPicPr>
        <p:blipFill>
          <a:blip r:embed="rId4"/>
          <a:stretch>
            <a:fillRect/>
          </a:stretch>
        </p:blipFill>
        <p:spPr>
          <a:xfrm>
            <a:off x="94128" y="4043179"/>
            <a:ext cx="9049872" cy="801540"/>
          </a:xfrm>
          <a:prstGeom prst="rect">
            <a:avLst/>
          </a:prstGeom>
        </p:spPr>
      </p:pic>
    </p:spTree>
    <p:extLst>
      <p:ext uri="{BB962C8B-B14F-4D97-AF65-F5344CB8AC3E}">
        <p14:creationId xmlns:p14="http://schemas.microsoft.com/office/powerpoint/2010/main" val="142759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325D-F641-4FFA-AC33-B1EB234D0915}"/>
              </a:ext>
            </a:extLst>
          </p:cNvPr>
          <p:cNvSpPr>
            <a:spLocks noGrp="1"/>
          </p:cNvSpPr>
          <p:nvPr>
            <p:ph type="title"/>
          </p:nvPr>
        </p:nvSpPr>
        <p:spPr/>
        <p:txBody>
          <a:bodyPr/>
          <a:lstStyle/>
          <a:p>
            <a:r>
              <a:rPr lang="en-US" dirty="0"/>
              <a:t>Electrical Work Guidelines</a:t>
            </a:r>
          </a:p>
        </p:txBody>
      </p:sp>
      <p:sp>
        <p:nvSpPr>
          <p:cNvPr id="3" name="Content Placeholder 2">
            <a:extLst>
              <a:ext uri="{FF2B5EF4-FFF2-40B4-BE49-F238E27FC236}">
                <a16:creationId xmlns:a16="http://schemas.microsoft.com/office/drawing/2014/main" id="{1A7F241B-92D4-4755-B3DF-44530CBCD059}"/>
              </a:ext>
            </a:extLst>
          </p:cNvPr>
          <p:cNvSpPr>
            <a:spLocks noGrp="1"/>
          </p:cNvSpPr>
          <p:nvPr>
            <p:ph idx="1"/>
          </p:nvPr>
        </p:nvSpPr>
        <p:spPr>
          <a:xfrm>
            <a:off x="457200" y="837146"/>
            <a:ext cx="8229600" cy="3469207"/>
          </a:xfrm>
        </p:spPr>
        <p:txBody>
          <a:bodyPr>
            <a:normAutofit/>
          </a:bodyPr>
          <a:lstStyle/>
          <a:p>
            <a:pPr marL="118872" indent="0">
              <a:buNone/>
            </a:pPr>
            <a:r>
              <a:rPr lang="en-US" sz="2400" b="1" dirty="0"/>
              <a:t>Permitting &amp; Inspections</a:t>
            </a:r>
          </a:p>
        </p:txBody>
      </p:sp>
      <p:pic>
        <p:nvPicPr>
          <p:cNvPr id="4" name="Picture 3">
            <a:extLst>
              <a:ext uri="{FF2B5EF4-FFF2-40B4-BE49-F238E27FC236}">
                <a16:creationId xmlns:a16="http://schemas.microsoft.com/office/drawing/2014/main" id="{060A63B5-7D68-45AD-A79F-B48471ACC11F}"/>
              </a:ext>
            </a:extLst>
          </p:cNvPr>
          <p:cNvPicPr>
            <a:picLocks noChangeAspect="1"/>
          </p:cNvPicPr>
          <p:nvPr/>
        </p:nvPicPr>
        <p:blipFill>
          <a:blip r:embed="rId2"/>
          <a:stretch>
            <a:fillRect/>
          </a:stretch>
        </p:blipFill>
        <p:spPr>
          <a:xfrm>
            <a:off x="94128" y="1585082"/>
            <a:ext cx="9049871" cy="1367444"/>
          </a:xfrm>
          <a:prstGeom prst="rect">
            <a:avLst/>
          </a:prstGeom>
        </p:spPr>
      </p:pic>
      <p:pic>
        <p:nvPicPr>
          <p:cNvPr id="5" name="Picture 4">
            <a:extLst>
              <a:ext uri="{FF2B5EF4-FFF2-40B4-BE49-F238E27FC236}">
                <a16:creationId xmlns:a16="http://schemas.microsoft.com/office/drawing/2014/main" id="{D463EDE3-9A3B-49C5-9A13-2C7A66E4AB46}"/>
              </a:ext>
            </a:extLst>
          </p:cNvPr>
          <p:cNvPicPr>
            <a:picLocks noChangeAspect="1"/>
          </p:cNvPicPr>
          <p:nvPr/>
        </p:nvPicPr>
        <p:blipFill>
          <a:blip r:embed="rId3"/>
          <a:stretch>
            <a:fillRect/>
          </a:stretch>
        </p:blipFill>
        <p:spPr>
          <a:xfrm>
            <a:off x="94128" y="3367086"/>
            <a:ext cx="9049872" cy="1167282"/>
          </a:xfrm>
          <a:prstGeom prst="rect">
            <a:avLst/>
          </a:prstGeom>
        </p:spPr>
      </p:pic>
    </p:spTree>
    <p:extLst>
      <p:ext uri="{BB962C8B-B14F-4D97-AF65-F5344CB8AC3E}">
        <p14:creationId xmlns:p14="http://schemas.microsoft.com/office/powerpoint/2010/main" val="378647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A2C58-A642-4579-9533-51879FADDC08}"/>
              </a:ext>
            </a:extLst>
          </p:cNvPr>
          <p:cNvSpPr>
            <a:spLocks noGrp="1"/>
          </p:cNvSpPr>
          <p:nvPr>
            <p:ph type="title"/>
          </p:nvPr>
        </p:nvSpPr>
        <p:spPr/>
        <p:txBody>
          <a:bodyPr/>
          <a:lstStyle/>
          <a:p>
            <a:r>
              <a:rPr lang="en-US" dirty="0"/>
              <a:t>Electrical Work Guidelines</a:t>
            </a:r>
          </a:p>
        </p:txBody>
      </p:sp>
      <p:sp>
        <p:nvSpPr>
          <p:cNvPr id="3" name="Content Placeholder 2">
            <a:extLst>
              <a:ext uri="{FF2B5EF4-FFF2-40B4-BE49-F238E27FC236}">
                <a16:creationId xmlns:a16="http://schemas.microsoft.com/office/drawing/2014/main" id="{5B339CF8-9FEC-4E21-933D-C0476A312F55}"/>
              </a:ext>
            </a:extLst>
          </p:cNvPr>
          <p:cNvSpPr>
            <a:spLocks noGrp="1"/>
          </p:cNvSpPr>
          <p:nvPr>
            <p:ph idx="1"/>
          </p:nvPr>
        </p:nvSpPr>
        <p:spPr>
          <a:xfrm>
            <a:off x="457200" y="1056132"/>
            <a:ext cx="8229600" cy="3970782"/>
          </a:xfrm>
        </p:spPr>
        <p:txBody>
          <a:bodyPr>
            <a:normAutofit fontScale="25000" lnSpcReduction="20000"/>
          </a:bodyPr>
          <a:lstStyle/>
          <a:p>
            <a:pPr marL="118872" indent="0">
              <a:buNone/>
            </a:pPr>
            <a:r>
              <a:rPr lang="en-US" sz="9600" b="1" dirty="0"/>
              <a:t>Helpful Links</a:t>
            </a:r>
          </a:p>
          <a:p>
            <a:pPr marL="118872" indent="0">
              <a:buNone/>
            </a:pPr>
            <a:endParaRPr lang="en-US" sz="5600" b="1" dirty="0"/>
          </a:p>
          <a:p>
            <a:pPr marL="118872" lvl="0" indent="0">
              <a:buNone/>
            </a:pPr>
            <a:r>
              <a:rPr lang="en-US" sz="5600" dirty="0">
                <a:solidFill>
                  <a:srgbClr val="000000"/>
                </a:solidFill>
                <a:latin typeface="Gotham Book"/>
                <a:ea typeface="Calibri" panose="020F0502020204030204" pitchFamily="34" charset="0"/>
              </a:rPr>
              <a:t>1. Construction Industries Division </a:t>
            </a:r>
            <a:r>
              <a:rPr lang="en-US" sz="5600" u="sng" dirty="0">
                <a:solidFill>
                  <a:srgbClr val="0563C1"/>
                </a:solidFill>
                <a:latin typeface="Gotham Book"/>
                <a:ea typeface="Calibri" panose="020F0502020204030204" pitchFamily="34" charset="0"/>
                <a:hlinkClick r:id="rId2"/>
              </a:rPr>
              <a:t>https://www.rld.nm.gov/construction-industries/rules-laws-and-building-codes/</a:t>
            </a:r>
            <a:endParaRPr lang="en-US" sz="5600" dirty="0">
              <a:latin typeface="Gotham Book"/>
              <a:ea typeface="Calibri" panose="020F0502020204030204" pitchFamily="34" charset="0"/>
            </a:endParaRPr>
          </a:p>
          <a:p>
            <a:pPr marL="365760" indent="0">
              <a:buNone/>
            </a:pPr>
            <a:r>
              <a:rPr lang="en-US" sz="5600" dirty="0">
                <a:latin typeface="Gotham Book"/>
                <a:ea typeface="Calibri" panose="020F0502020204030204" pitchFamily="34" charset="0"/>
              </a:rPr>
              <a:t> </a:t>
            </a:r>
          </a:p>
          <a:p>
            <a:pPr marL="118872" lvl="0" indent="0">
              <a:buNone/>
            </a:pPr>
            <a:r>
              <a:rPr lang="en-US" sz="5600" dirty="0">
                <a:solidFill>
                  <a:srgbClr val="C00000"/>
                </a:solidFill>
                <a:latin typeface="Gotham Book"/>
                <a:ea typeface="Calibri" panose="020F0502020204030204" pitchFamily="34" charset="0"/>
              </a:rPr>
              <a:t>2. UNM Facilities Management </a:t>
            </a:r>
            <a:r>
              <a:rPr lang="en-US" sz="5600" u="sng" dirty="0">
                <a:solidFill>
                  <a:srgbClr val="0563C1"/>
                </a:solidFill>
                <a:latin typeface="Gotham Book"/>
                <a:ea typeface="Calibri" panose="020F0502020204030204" pitchFamily="34" charset="0"/>
                <a:hlinkClick r:id="rId3"/>
              </a:rPr>
              <a:t>https://fm.unm.edu/</a:t>
            </a:r>
            <a:endParaRPr lang="en-US" sz="5600" dirty="0">
              <a:latin typeface="Gotham Book"/>
              <a:ea typeface="Calibri" panose="020F0502020204030204" pitchFamily="34" charset="0"/>
            </a:endParaRPr>
          </a:p>
          <a:p>
            <a:pPr marL="228600" indent="0">
              <a:buNone/>
            </a:pPr>
            <a:r>
              <a:rPr lang="en-US" sz="5600" dirty="0">
                <a:solidFill>
                  <a:srgbClr val="000000"/>
                </a:solidFill>
                <a:latin typeface="Gotham Book"/>
                <a:ea typeface="Calibri" panose="020F0502020204030204" pitchFamily="34" charset="0"/>
              </a:rPr>
              <a:t> </a:t>
            </a:r>
          </a:p>
          <a:p>
            <a:pPr marL="118872" lvl="0" indent="0">
              <a:buNone/>
            </a:pPr>
            <a:r>
              <a:rPr lang="en-US" sz="5600" dirty="0">
                <a:solidFill>
                  <a:srgbClr val="000000"/>
                </a:solidFill>
                <a:latin typeface="Gotham Book"/>
                <a:ea typeface="Calibri" panose="020F0502020204030204" pitchFamily="34" charset="0"/>
              </a:rPr>
              <a:t>3. UNM Standards and Guidelines </a:t>
            </a:r>
            <a:r>
              <a:rPr lang="en-US" sz="5600" u="sng" dirty="0">
                <a:solidFill>
                  <a:srgbClr val="0563C1"/>
                </a:solidFill>
                <a:latin typeface="Gotham Book"/>
                <a:ea typeface="Calibri" panose="020F0502020204030204" pitchFamily="34" charset="0"/>
                <a:hlinkClick r:id="rId4"/>
              </a:rPr>
              <a:t>https://fm.unm.edu/standards--guidelines/index.html</a:t>
            </a:r>
            <a:endParaRPr lang="en-US" sz="5600" dirty="0">
              <a:latin typeface="Gotham Book"/>
              <a:ea typeface="Calibri" panose="020F0502020204030204" pitchFamily="34" charset="0"/>
            </a:endParaRPr>
          </a:p>
          <a:p>
            <a:pPr marL="365760" indent="0">
              <a:buNone/>
            </a:pPr>
            <a:r>
              <a:rPr lang="en-US" sz="5600" dirty="0">
                <a:latin typeface="Gotham Book"/>
                <a:ea typeface="Calibri" panose="020F0502020204030204" pitchFamily="34" charset="0"/>
              </a:rPr>
              <a:t> </a:t>
            </a:r>
          </a:p>
          <a:p>
            <a:pPr marL="118872" lvl="0" indent="0">
              <a:buNone/>
            </a:pPr>
            <a:r>
              <a:rPr lang="en-US" sz="5600" dirty="0">
                <a:solidFill>
                  <a:srgbClr val="C00000"/>
                </a:solidFill>
                <a:latin typeface="Gotham Book"/>
                <a:ea typeface="Calibri" panose="020F0502020204030204" pitchFamily="34" charset="0"/>
              </a:rPr>
              <a:t>4. UNM Electrical Specifications for small projects </a:t>
            </a:r>
            <a:r>
              <a:rPr lang="en-US" sz="5600" u="sng" dirty="0">
                <a:solidFill>
                  <a:srgbClr val="0563C1"/>
                </a:solidFill>
                <a:latin typeface="Gotham Book"/>
                <a:ea typeface="Calibri" panose="020F0502020204030204" pitchFamily="34" charset="0"/>
                <a:hlinkClick r:id="rId5"/>
              </a:rPr>
              <a:t>https://fm.unm.edu/assets/documents/electrical-specifications.pdf</a:t>
            </a:r>
            <a:endParaRPr lang="en-US" sz="5600" dirty="0">
              <a:latin typeface="Gotham Book"/>
              <a:ea typeface="Calibri" panose="020F0502020204030204" pitchFamily="34" charset="0"/>
            </a:endParaRPr>
          </a:p>
          <a:p>
            <a:pPr marL="365760" indent="0">
              <a:buNone/>
            </a:pPr>
            <a:r>
              <a:rPr lang="en-US" sz="5600" dirty="0">
                <a:latin typeface="Gotham Book"/>
                <a:ea typeface="Calibri" panose="020F0502020204030204" pitchFamily="34" charset="0"/>
              </a:rPr>
              <a:t> </a:t>
            </a:r>
          </a:p>
          <a:p>
            <a:pPr marL="118872" lvl="0" indent="0">
              <a:buNone/>
            </a:pPr>
            <a:r>
              <a:rPr lang="en-US" sz="5600" dirty="0">
                <a:solidFill>
                  <a:srgbClr val="000000"/>
                </a:solidFill>
                <a:latin typeface="Gotham Book"/>
                <a:ea typeface="Calibri" panose="020F0502020204030204" pitchFamily="34" charset="0"/>
              </a:rPr>
              <a:t>5. UNM Design Standards </a:t>
            </a:r>
            <a:r>
              <a:rPr lang="en-US" sz="5600" u="sng" dirty="0">
                <a:solidFill>
                  <a:srgbClr val="0563C1"/>
                </a:solidFill>
                <a:latin typeface="Gotham Book"/>
                <a:ea typeface="Calibri" panose="020F0502020204030204" pitchFamily="34" charset="0"/>
                <a:hlinkClick r:id="rId6"/>
              </a:rPr>
              <a:t>https://fm.unm.edu/assets/documents/design-standards.pdf</a:t>
            </a:r>
            <a:endParaRPr lang="en-US" sz="5600" dirty="0">
              <a:latin typeface="Gotham Book"/>
              <a:ea typeface="Calibri" panose="020F0502020204030204" pitchFamily="34" charset="0"/>
            </a:endParaRPr>
          </a:p>
          <a:p>
            <a:pPr marL="365760" indent="0">
              <a:buNone/>
            </a:pPr>
            <a:r>
              <a:rPr lang="en-US" sz="5600" dirty="0">
                <a:latin typeface="Gotham Book"/>
                <a:ea typeface="Calibri" panose="020F0502020204030204" pitchFamily="34" charset="0"/>
              </a:rPr>
              <a:t> </a:t>
            </a:r>
          </a:p>
          <a:p>
            <a:pPr marL="118872" lvl="0" indent="0">
              <a:buNone/>
            </a:pPr>
            <a:r>
              <a:rPr lang="en-US" sz="5600" dirty="0">
                <a:solidFill>
                  <a:srgbClr val="C00000"/>
                </a:solidFill>
                <a:latin typeface="Gotham Book"/>
                <a:ea typeface="Calibri" panose="020F0502020204030204" pitchFamily="34" charset="0"/>
              </a:rPr>
              <a:t>6. UNM Environmental Health and Safety </a:t>
            </a:r>
            <a:r>
              <a:rPr lang="en-US" sz="5600" u="sng" dirty="0">
                <a:solidFill>
                  <a:srgbClr val="0563C1"/>
                </a:solidFill>
                <a:latin typeface="Gotham Book"/>
                <a:ea typeface="Calibri" panose="020F0502020204030204" pitchFamily="34" charset="0"/>
                <a:hlinkClick r:id="rId7"/>
              </a:rPr>
              <a:t>https://ehs.unm.edu/</a:t>
            </a:r>
            <a:endParaRPr lang="en-US" sz="5600" dirty="0">
              <a:latin typeface="Gotham Book"/>
              <a:ea typeface="Calibri" panose="020F0502020204030204" pitchFamily="34" charset="0"/>
            </a:endParaRPr>
          </a:p>
          <a:p>
            <a:pPr marL="365760" indent="0">
              <a:buNone/>
            </a:pPr>
            <a:r>
              <a:rPr lang="en-US" sz="5600" dirty="0">
                <a:latin typeface="Gotham Book"/>
                <a:ea typeface="Calibri" panose="020F0502020204030204" pitchFamily="34" charset="0"/>
              </a:rPr>
              <a:t> </a:t>
            </a:r>
          </a:p>
          <a:p>
            <a:pPr marL="118872" lvl="0" indent="0">
              <a:buNone/>
            </a:pPr>
            <a:r>
              <a:rPr lang="en-US" sz="5600" dirty="0">
                <a:solidFill>
                  <a:srgbClr val="000000"/>
                </a:solidFill>
                <a:latin typeface="Gotham Book"/>
                <a:ea typeface="Calibri" panose="020F0502020204030204" pitchFamily="34" charset="0"/>
              </a:rPr>
              <a:t>7. UNM EHS Standards and Guidelines </a:t>
            </a:r>
            <a:r>
              <a:rPr lang="en-US" sz="5600" u="sng" dirty="0">
                <a:solidFill>
                  <a:srgbClr val="0563C1"/>
                </a:solidFill>
                <a:latin typeface="Gotham Book"/>
                <a:ea typeface="Calibri" panose="020F0502020204030204" pitchFamily="34" charset="0"/>
                <a:hlinkClick r:id="rId8"/>
              </a:rPr>
              <a:t>https://ehs.unm.edu/ehs-standards-and-guidelines.html</a:t>
            </a:r>
            <a:endParaRPr lang="en-US" sz="5600" dirty="0">
              <a:latin typeface="Gotham Book"/>
              <a:ea typeface="Calibri" panose="020F0502020204030204" pitchFamily="34" charset="0"/>
            </a:endParaRPr>
          </a:p>
          <a:p>
            <a:pPr marL="118872" indent="0">
              <a:buNone/>
            </a:pPr>
            <a:r>
              <a:rPr lang="en-US" sz="5600" dirty="0">
                <a:latin typeface="Gotham Book"/>
                <a:ea typeface="Calibri" panose="020F0502020204030204" pitchFamily="34" charset="0"/>
              </a:rPr>
              <a:t> </a:t>
            </a:r>
          </a:p>
          <a:p>
            <a:pPr marL="118872" lvl="0" indent="0">
              <a:buNone/>
            </a:pPr>
            <a:r>
              <a:rPr lang="en-US" sz="5600" dirty="0">
                <a:solidFill>
                  <a:srgbClr val="C00000"/>
                </a:solidFill>
                <a:latin typeface="Gotham Book"/>
                <a:ea typeface="Calibri" panose="020F0502020204030204" pitchFamily="34" charset="0"/>
              </a:rPr>
              <a:t>8. UNM EHS Construction Safety</a:t>
            </a:r>
            <a:r>
              <a:rPr lang="en-US" sz="5600" dirty="0">
                <a:latin typeface="Gotham Book"/>
                <a:ea typeface="Calibri" panose="020F0502020204030204" pitchFamily="34" charset="0"/>
              </a:rPr>
              <a:t> </a:t>
            </a:r>
            <a:r>
              <a:rPr lang="en-US" sz="5600" u="sng" dirty="0">
                <a:solidFill>
                  <a:srgbClr val="0563C1"/>
                </a:solidFill>
                <a:latin typeface="Gotham Book"/>
                <a:ea typeface="Calibri" panose="020F0502020204030204" pitchFamily="34" charset="0"/>
                <a:hlinkClick r:id="rId9"/>
              </a:rPr>
              <a:t>https://ehs.unm.edu/construction-safety/index.html</a:t>
            </a:r>
            <a:endParaRPr lang="en-US" sz="5600" dirty="0">
              <a:latin typeface="Gotham Book"/>
              <a:ea typeface="Calibri" panose="020F0502020204030204" pitchFamily="34" charset="0"/>
            </a:endParaRPr>
          </a:p>
          <a:p>
            <a:pPr marL="0" indent="0">
              <a:buNone/>
            </a:pPr>
            <a:r>
              <a:rPr lang="en-US" sz="5600" dirty="0">
                <a:latin typeface="Gotham Book"/>
                <a:ea typeface="Calibri" panose="020F0502020204030204" pitchFamily="34" charset="0"/>
              </a:rPr>
              <a:t> </a:t>
            </a:r>
          </a:p>
          <a:p>
            <a:pPr marL="118872" lvl="0" indent="0">
              <a:buNone/>
            </a:pPr>
            <a:r>
              <a:rPr lang="en-US" sz="5600" dirty="0">
                <a:solidFill>
                  <a:srgbClr val="000000"/>
                </a:solidFill>
                <a:latin typeface="Gotham Book"/>
                <a:ea typeface="Calibri" panose="020F0502020204030204" pitchFamily="34" charset="0"/>
              </a:rPr>
              <a:t>9. UNM Electrical Safety Program </a:t>
            </a:r>
            <a:r>
              <a:rPr lang="en-US" sz="5600" u="sng" dirty="0">
                <a:solidFill>
                  <a:srgbClr val="0563C1"/>
                </a:solidFill>
                <a:latin typeface="Gotham Book"/>
                <a:ea typeface="Calibri" panose="020F0502020204030204" pitchFamily="34" charset="0"/>
                <a:hlinkClick r:id="rId10"/>
              </a:rPr>
              <a:t>https://ehs.unm.edu/assets/documents/sop-copies/electrical-safety-program1.pdf</a:t>
            </a:r>
            <a:endParaRPr lang="en-US" sz="5600" dirty="0">
              <a:latin typeface="Gotham Book"/>
              <a:ea typeface="Calibri" panose="020F0502020204030204" pitchFamily="34" charset="0"/>
            </a:endParaRPr>
          </a:p>
        </p:txBody>
      </p:sp>
      <p:pic>
        <p:nvPicPr>
          <p:cNvPr id="4" name="Picture 3">
            <a:extLst>
              <a:ext uri="{FF2B5EF4-FFF2-40B4-BE49-F238E27FC236}">
                <a16:creationId xmlns:a16="http://schemas.microsoft.com/office/drawing/2014/main" id="{EFB35BC0-6A0E-4EEB-AA62-825E8B5B33B5}"/>
              </a:ext>
            </a:extLst>
          </p:cNvPr>
          <p:cNvPicPr>
            <a:picLocks noChangeAspect="1"/>
          </p:cNvPicPr>
          <p:nvPr/>
        </p:nvPicPr>
        <p:blipFill>
          <a:blip r:embed="rId11"/>
          <a:stretch>
            <a:fillRect/>
          </a:stretch>
        </p:blipFill>
        <p:spPr>
          <a:xfrm>
            <a:off x="7810214" y="3352593"/>
            <a:ext cx="1091739" cy="1091739"/>
          </a:xfrm>
          <a:prstGeom prst="rect">
            <a:avLst/>
          </a:prstGeom>
        </p:spPr>
      </p:pic>
    </p:spTree>
    <p:extLst>
      <p:ext uri="{BB962C8B-B14F-4D97-AF65-F5344CB8AC3E}">
        <p14:creationId xmlns:p14="http://schemas.microsoft.com/office/powerpoint/2010/main" val="58632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88F60-5CAC-2414-3954-20A9D97897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DA8CC-8B8E-720B-8F82-BB96E9CB7DFF}"/>
              </a:ext>
            </a:extLst>
          </p:cNvPr>
          <p:cNvSpPr>
            <a:spLocks noGrp="1"/>
          </p:cNvSpPr>
          <p:nvPr>
            <p:ph type="title"/>
          </p:nvPr>
        </p:nvSpPr>
        <p:spPr/>
        <p:txBody>
          <a:bodyPr/>
          <a:lstStyle/>
          <a:p>
            <a:r>
              <a:rPr lang="en-US" dirty="0"/>
              <a:t>Lock Shop Overview</a:t>
            </a:r>
          </a:p>
        </p:txBody>
      </p:sp>
      <p:sp>
        <p:nvSpPr>
          <p:cNvPr id="3" name="Content Placeholder 2">
            <a:extLst>
              <a:ext uri="{FF2B5EF4-FFF2-40B4-BE49-F238E27FC236}">
                <a16:creationId xmlns:a16="http://schemas.microsoft.com/office/drawing/2014/main" id="{44987C74-AD0F-B32D-F3F1-6F585023905B}"/>
              </a:ext>
            </a:extLst>
          </p:cNvPr>
          <p:cNvSpPr>
            <a:spLocks noGrp="1"/>
          </p:cNvSpPr>
          <p:nvPr>
            <p:ph idx="1"/>
          </p:nvPr>
        </p:nvSpPr>
        <p:spPr>
          <a:xfrm>
            <a:off x="457200" y="1331394"/>
            <a:ext cx="5892800" cy="3469207"/>
          </a:xfrm>
        </p:spPr>
        <p:txBody>
          <a:bodyPr>
            <a:normAutofit/>
          </a:bodyPr>
          <a:lstStyle/>
          <a:p>
            <a:pPr marL="118872" indent="0">
              <a:buNone/>
            </a:pPr>
            <a:r>
              <a:rPr lang="en-US" b="1" dirty="0"/>
              <a:t>Steven Dussart</a:t>
            </a:r>
          </a:p>
          <a:p>
            <a:pPr marL="118872" indent="0">
              <a:buNone/>
            </a:pPr>
            <a:r>
              <a:rPr lang="en-US" b="1" dirty="0"/>
              <a:t>Manager, </a:t>
            </a:r>
          </a:p>
          <a:p>
            <a:pPr marL="118872" indent="0">
              <a:buNone/>
            </a:pPr>
            <a:r>
              <a:rPr lang="en-US" b="1" dirty="0"/>
              <a:t>Lock Shop</a:t>
            </a:r>
          </a:p>
          <a:p>
            <a:pPr marL="118872" indent="0">
              <a:buNone/>
            </a:pPr>
            <a:r>
              <a:rPr lang="en-US" b="1" dirty="0">
                <a:hlinkClick r:id="rId2"/>
              </a:rPr>
              <a:t>sdussart@unm.edu</a:t>
            </a:r>
            <a:endParaRPr lang="en-US" b="1" dirty="0"/>
          </a:p>
          <a:p>
            <a:pPr marL="118872" indent="0">
              <a:buNone/>
            </a:pPr>
            <a:r>
              <a:rPr lang="en-US" b="1" dirty="0"/>
              <a:t>Cell: 505-362-3932</a:t>
            </a:r>
            <a:endParaRPr lang="en-US" dirty="0"/>
          </a:p>
          <a:p>
            <a:pPr marL="118872" indent="0">
              <a:buNone/>
            </a:pPr>
            <a:endParaRPr lang="en-US" dirty="0"/>
          </a:p>
        </p:txBody>
      </p:sp>
    </p:spTree>
    <p:extLst>
      <p:ext uri="{BB962C8B-B14F-4D97-AF65-F5344CB8AC3E}">
        <p14:creationId xmlns:p14="http://schemas.microsoft.com/office/powerpoint/2010/main" val="3029557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CEC1-01C8-4ED0-9A24-C4763DD21B24}"/>
              </a:ext>
            </a:extLst>
          </p:cNvPr>
          <p:cNvSpPr>
            <a:spLocks noGrp="1"/>
          </p:cNvSpPr>
          <p:nvPr>
            <p:ph type="title"/>
          </p:nvPr>
        </p:nvSpPr>
        <p:spPr/>
        <p:txBody>
          <a:bodyPr/>
          <a:lstStyle/>
          <a:p>
            <a:r>
              <a:rPr lang="en-US" dirty="0"/>
              <a:t>Lock Shop Overview</a:t>
            </a:r>
          </a:p>
        </p:txBody>
      </p:sp>
      <p:pic>
        <p:nvPicPr>
          <p:cNvPr id="4" name="Content Placeholder 3">
            <a:extLst>
              <a:ext uri="{FF2B5EF4-FFF2-40B4-BE49-F238E27FC236}">
                <a16:creationId xmlns:a16="http://schemas.microsoft.com/office/drawing/2014/main" id="{9CA1D1C4-AFEC-4ECA-983F-7CEE0EBF1E55}"/>
              </a:ext>
            </a:extLst>
          </p:cNvPr>
          <p:cNvPicPr>
            <a:picLocks noGrp="1" noChangeAspect="1"/>
          </p:cNvPicPr>
          <p:nvPr>
            <p:ph idx="1"/>
          </p:nvPr>
        </p:nvPicPr>
        <p:blipFill>
          <a:blip r:embed="rId2"/>
          <a:stretch>
            <a:fillRect/>
          </a:stretch>
        </p:blipFill>
        <p:spPr>
          <a:xfrm>
            <a:off x="1872969" y="946389"/>
            <a:ext cx="5398062" cy="3937340"/>
          </a:xfrm>
          <a:prstGeom prst="rect">
            <a:avLst/>
          </a:prstGeom>
        </p:spPr>
      </p:pic>
    </p:spTree>
    <p:extLst>
      <p:ext uri="{BB962C8B-B14F-4D97-AF65-F5344CB8AC3E}">
        <p14:creationId xmlns:p14="http://schemas.microsoft.com/office/powerpoint/2010/main" val="2788517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C50E-0BDC-4277-B54D-47B2A54347AC}"/>
              </a:ext>
            </a:extLst>
          </p:cNvPr>
          <p:cNvSpPr>
            <a:spLocks noGrp="1"/>
          </p:cNvSpPr>
          <p:nvPr>
            <p:ph type="title"/>
          </p:nvPr>
        </p:nvSpPr>
        <p:spPr/>
        <p:txBody>
          <a:bodyPr/>
          <a:lstStyle/>
          <a:p>
            <a:r>
              <a:rPr lang="en-US" dirty="0"/>
              <a:t>Lock Shop Overview</a:t>
            </a:r>
          </a:p>
        </p:txBody>
      </p:sp>
      <p:pic>
        <p:nvPicPr>
          <p:cNvPr id="4" name="Content Placeholder 3">
            <a:extLst>
              <a:ext uri="{FF2B5EF4-FFF2-40B4-BE49-F238E27FC236}">
                <a16:creationId xmlns:a16="http://schemas.microsoft.com/office/drawing/2014/main" id="{C155168B-F88D-4481-B17F-7B2ED93BB109}"/>
              </a:ext>
            </a:extLst>
          </p:cNvPr>
          <p:cNvPicPr>
            <a:picLocks noGrp="1" noChangeAspect="1"/>
          </p:cNvPicPr>
          <p:nvPr>
            <p:ph idx="1"/>
          </p:nvPr>
        </p:nvPicPr>
        <p:blipFill>
          <a:blip r:embed="rId2"/>
          <a:stretch>
            <a:fillRect/>
          </a:stretch>
        </p:blipFill>
        <p:spPr>
          <a:xfrm>
            <a:off x="1019416" y="1056132"/>
            <a:ext cx="7105168" cy="3744468"/>
          </a:xfrm>
          <a:prstGeom prst="rect">
            <a:avLst/>
          </a:prstGeom>
        </p:spPr>
      </p:pic>
    </p:spTree>
    <p:extLst>
      <p:ext uri="{BB962C8B-B14F-4D97-AF65-F5344CB8AC3E}">
        <p14:creationId xmlns:p14="http://schemas.microsoft.com/office/powerpoint/2010/main" val="1795301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19AC-DCA6-449F-8A15-BF563699EFFB}"/>
              </a:ext>
            </a:extLst>
          </p:cNvPr>
          <p:cNvSpPr>
            <a:spLocks noGrp="1"/>
          </p:cNvSpPr>
          <p:nvPr>
            <p:ph type="title"/>
          </p:nvPr>
        </p:nvSpPr>
        <p:spPr>
          <a:xfrm>
            <a:off x="457199" y="116586"/>
            <a:ext cx="8229600" cy="939546"/>
          </a:xfrm>
        </p:spPr>
        <p:txBody>
          <a:bodyPr/>
          <a:lstStyle/>
          <a:p>
            <a:r>
              <a:rPr lang="en-US" dirty="0"/>
              <a:t>Lock Shop Overview</a:t>
            </a:r>
          </a:p>
        </p:txBody>
      </p:sp>
      <p:pic>
        <p:nvPicPr>
          <p:cNvPr id="7" name="Content Placeholder 6">
            <a:extLst>
              <a:ext uri="{FF2B5EF4-FFF2-40B4-BE49-F238E27FC236}">
                <a16:creationId xmlns:a16="http://schemas.microsoft.com/office/drawing/2014/main" id="{E45EE5B2-2CA4-4A06-A7D1-0893280E3DB4}"/>
              </a:ext>
            </a:extLst>
          </p:cNvPr>
          <p:cNvPicPr>
            <a:picLocks noGrp="1" noChangeAspect="1"/>
          </p:cNvPicPr>
          <p:nvPr>
            <p:ph idx="1"/>
          </p:nvPr>
        </p:nvPicPr>
        <p:blipFill>
          <a:blip r:embed="rId2"/>
          <a:stretch>
            <a:fillRect/>
          </a:stretch>
        </p:blipFill>
        <p:spPr>
          <a:xfrm>
            <a:off x="888783" y="1056132"/>
            <a:ext cx="7366433" cy="3820668"/>
          </a:xfrm>
          <a:prstGeom prst="rect">
            <a:avLst/>
          </a:prstGeom>
        </p:spPr>
      </p:pic>
    </p:spTree>
    <p:extLst>
      <p:ext uri="{BB962C8B-B14F-4D97-AF65-F5344CB8AC3E}">
        <p14:creationId xmlns:p14="http://schemas.microsoft.com/office/powerpoint/2010/main" val="3910196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9966-B981-4E3E-ACFD-BDA58BDC6B2D}"/>
              </a:ext>
            </a:extLst>
          </p:cNvPr>
          <p:cNvSpPr>
            <a:spLocks noGrp="1"/>
          </p:cNvSpPr>
          <p:nvPr>
            <p:ph type="title"/>
          </p:nvPr>
        </p:nvSpPr>
        <p:spPr>
          <a:xfrm>
            <a:off x="457200" y="116586"/>
            <a:ext cx="4329545" cy="939546"/>
          </a:xfrm>
        </p:spPr>
        <p:txBody>
          <a:bodyPr>
            <a:noAutofit/>
          </a:bodyPr>
          <a:lstStyle/>
          <a:p>
            <a:r>
              <a:rPr lang="en-US" dirty="0"/>
              <a:t>Lock Shop Overview</a:t>
            </a:r>
          </a:p>
        </p:txBody>
      </p:sp>
      <p:sp>
        <p:nvSpPr>
          <p:cNvPr id="3" name="Content Placeholder 2">
            <a:extLst>
              <a:ext uri="{FF2B5EF4-FFF2-40B4-BE49-F238E27FC236}">
                <a16:creationId xmlns:a16="http://schemas.microsoft.com/office/drawing/2014/main" id="{0773CB12-3299-4B33-9790-401765F21ABF}"/>
              </a:ext>
            </a:extLst>
          </p:cNvPr>
          <p:cNvSpPr>
            <a:spLocks noGrp="1"/>
          </p:cNvSpPr>
          <p:nvPr>
            <p:ph idx="1"/>
          </p:nvPr>
        </p:nvSpPr>
        <p:spPr>
          <a:xfrm>
            <a:off x="457200" y="1674293"/>
            <a:ext cx="3054927" cy="3469207"/>
          </a:xfrm>
        </p:spPr>
        <p:txBody>
          <a:bodyPr>
            <a:normAutofit/>
          </a:bodyPr>
          <a:lstStyle/>
          <a:p>
            <a:r>
              <a:rPr lang="en-US" sz="2400" dirty="0"/>
              <a:t>Remote Key Request</a:t>
            </a:r>
          </a:p>
        </p:txBody>
      </p:sp>
      <p:pic>
        <p:nvPicPr>
          <p:cNvPr id="4" name="Picture 3">
            <a:extLst>
              <a:ext uri="{FF2B5EF4-FFF2-40B4-BE49-F238E27FC236}">
                <a16:creationId xmlns:a16="http://schemas.microsoft.com/office/drawing/2014/main" id="{71AC2C53-8AA2-45CF-820A-15B55AB36718}"/>
              </a:ext>
            </a:extLst>
          </p:cNvPr>
          <p:cNvPicPr>
            <a:picLocks noChangeAspect="1"/>
          </p:cNvPicPr>
          <p:nvPr/>
        </p:nvPicPr>
        <p:blipFill>
          <a:blip r:embed="rId2"/>
          <a:stretch>
            <a:fillRect/>
          </a:stretch>
        </p:blipFill>
        <p:spPr>
          <a:xfrm>
            <a:off x="3966910" y="-152912"/>
            <a:ext cx="4664471" cy="5141449"/>
          </a:xfrm>
          <a:prstGeom prst="rect">
            <a:avLst/>
          </a:prstGeom>
        </p:spPr>
      </p:pic>
    </p:spTree>
    <p:extLst>
      <p:ext uri="{BB962C8B-B14F-4D97-AF65-F5344CB8AC3E}">
        <p14:creationId xmlns:p14="http://schemas.microsoft.com/office/powerpoint/2010/main" val="355011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16200000">
            <a:off x="-1559943" y="1982247"/>
            <a:ext cx="4714043" cy="1317719"/>
          </a:xfrm>
        </p:spPr>
        <p:txBody>
          <a:bodyPr>
            <a:normAutofit/>
          </a:bodyPr>
          <a:lstStyle/>
          <a:p>
            <a:r>
              <a:rPr lang="en-US" sz="3600" dirty="0">
                <a:solidFill>
                  <a:schemeClr val="tx1"/>
                </a:solidFill>
              </a:rPr>
              <a:t>Agenda</a:t>
            </a:r>
          </a:p>
        </p:txBody>
      </p:sp>
      <p:pic>
        <p:nvPicPr>
          <p:cNvPr id="3" name="Picture 2">
            <a:extLst>
              <a:ext uri="{FF2B5EF4-FFF2-40B4-BE49-F238E27FC236}">
                <a16:creationId xmlns:a16="http://schemas.microsoft.com/office/drawing/2014/main" id="{C2EBBD92-F2D6-4156-BDDC-08F434704C50}"/>
              </a:ext>
            </a:extLst>
          </p:cNvPr>
          <p:cNvPicPr>
            <a:picLocks noChangeAspect="1"/>
          </p:cNvPicPr>
          <p:nvPr/>
        </p:nvPicPr>
        <p:blipFill>
          <a:blip r:embed="rId2"/>
          <a:stretch>
            <a:fillRect/>
          </a:stretch>
        </p:blipFill>
        <p:spPr>
          <a:xfrm>
            <a:off x="1721442" y="105594"/>
            <a:ext cx="5838457" cy="4932312"/>
          </a:xfrm>
          <a:prstGeom prst="rect">
            <a:avLst/>
          </a:prstGeom>
        </p:spPr>
      </p:pic>
    </p:spTree>
    <p:extLst>
      <p:ext uri="{BB962C8B-B14F-4D97-AF65-F5344CB8AC3E}">
        <p14:creationId xmlns:p14="http://schemas.microsoft.com/office/powerpoint/2010/main" val="918975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B962-4A33-43DC-93A7-6E801209DF5B}"/>
              </a:ext>
            </a:extLst>
          </p:cNvPr>
          <p:cNvSpPr>
            <a:spLocks noGrp="1"/>
          </p:cNvSpPr>
          <p:nvPr>
            <p:ph type="title"/>
          </p:nvPr>
        </p:nvSpPr>
        <p:spPr>
          <a:xfrm>
            <a:off x="457200" y="116586"/>
            <a:ext cx="4433455" cy="939546"/>
          </a:xfrm>
        </p:spPr>
        <p:txBody>
          <a:bodyPr>
            <a:noAutofit/>
          </a:bodyPr>
          <a:lstStyle/>
          <a:p>
            <a:r>
              <a:rPr lang="en-US" dirty="0"/>
              <a:t>Lock Shop Overview</a:t>
            </a:r>
          </a:p>
        </p:txBody>
      </p:sp>
      <p:sp>
        <p:nvSpPr>
          <p:cNvPr id="3" name="Content Placeholder 2">
            <a:extLst>
              <a:ext uri="{FF2B5EF4-FFF2-40B4-BE49-F238E27FC236}">
                <a16:creationId xmlns:a16="http://schemas.microsoft.com/office/drawing/2014/main" id="{64E2E250-11FA-46C5-AD43-AAB2ACCACF6E}"/>
              </a:ext>
            </a:extLst>
          </p:cNvPr>
          <p:cNvSpPr>
            <a:spLocks noGrp="1"/>
          </p:cNvSpPr>
          <p:nvPr>
            <p:ph idx="1"/>
          </p:nvPr>
        </p:nvSpPr>
        <p:spPr>
          <a:xfrm>
            <a:off x="457200" y="1674293"/>
            <a:ext cx="2355273" cy="3469207"/>
          </a:xfrm>
        </p:spPr>
        <p:txBody>
          <a:bodyPr>
            <a:normAutofit/>
          </a:bodyPr>
          <a:lstStyle/>
          <a:p>
            <a:r>
              <a:rPr lang="en-US" sz="2400" dirty="0"/>
              <a:t>Appointment Scheduling</a:t>
            </a:r>
          </a:p>
        </p:txBody>
      </p:sp>
      <p:pic>
        <p:nvPicPr>
          <p:cNvPr id="4" name="Picture 3">
            <a:extLst>
              <a:ext uri="{FF2B5EF4-FFF2-40B4-BE49-F238E27FC236}">
                <a16:creationId xmlns:a16="http://schemas.microsoft.com/office/drawing/2014/main" id="{B5A5642B-1141-4902-981F-82C19C5A4994}"/>
              </a:ext>
            </a:extLst>
          </p:cNvPr>
          <p:cNvPicPr>
            <a:picLocks noChangeAspect="1"/>
          </p:cNvPicPr>
          <p:nvPr/>
        </p:nvPicPr>
        <p:blipFill>
          <a:blip r:embed="rId2"/>
          <a:stretch>
            <a:fillRect/>
          </a:stretch>
        </p:blipFill>
        <p:spPr>
          <a:xfrm>
            <a:off x="3626886" y="178869"/>
            <a:ext cx="5059914" cy="4633362"/>
          </a:xfrm>
          <a:prstGeom prst="rect">
            <a:avLst/>
          </a:prstGeom>
        </p:spPr>
      </p:pic>
    </p:spTree>
    <p:extLst>
      <p:ext uri="{BB962C8B-B14F-4D97-AF65-F5344CB8AC3E}">
        <p14:creationId xmlns:p14="http://schemas.microsoft.com/office/powerpoint/2010/main" val="97607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1958-A471-4C29-B3D2-C3EBA5B5DB91}"/>
              </a:ext>
            </a:extLst>
          </p:cNvPr>
          <p:cNvSpPr>
            <a:spLocks noGrp="1"/>
          </p:cNvSpPr>
          <p:nvPr>
            <p:ph type="title"/>
          </p:nvPr>
        </p:nvSpPr>
        <p:spPr>
          <a:xfrm>
            <a:off x="457200" y="116586"/>
            <a:ext cx="4405745" cy="939546"/>
          </a:xfrm>
        </p:spPr>
        <p:txBody>
          <a:bodyPr>
            <a:noAutofit/>
          </a:bodyPr>
          <a:lstStyle/>
          <a:p>
            <a:r>
              <a:rPr lang="en-US" dirty="0"/>
              <a:t>Lock Shop Overview</a:t>
            </a:r>
          </a:p>
        </p:txBody>
      </p:sp>
      <p:sp>
        <p:nvSpPr>
          <p:cNvPr id="3" name="Content Placeholder 2">
            <a:extLst>
              <a:ext uri="{FF2B5EF4-FFF2-40B4-BE49-F238E27FC236}">
                <a16:creationId xmlns:a16="http://schemas.microsoft.com/office/drawing/2014/main" id="{4B724CF3-720A-4197-A375-D45FA42FD7ED}"/>
              </a:ext>
            </a:extLst>
          </p:cNvPr>
          <p:cNvSpPr>
            <a:spLocks noGrp="1"/>
          </p:cNvSpPr>
          <p:nvPr>
            <p:ph idx="1"/>
          </p:nvPr>
        </p:nvSpPr>
        <p:spPr>
          <a:xfrm>
            <a:off x="360218" y="1674293"/>
            <a:ext cx="2576945" cy="3469207"/>
          </a:xfrm>
        </p:spPr>
        <p:txBody>
          <a:bodyPr>
            <a:normAutofit/>
          </a:bodyPr>
          <a:lstStyle/>
          <a:p>
            <a:r>
              <a:rPr lang="en-US" sz="2400" dirty="0"/>
              <a:t>FAQ’s</a:t>
            </a:r>
          </a:p>
        </p:txBody>
      </p:sp>
      <p:pic>
        <p:nvPicPr>
          <p:cNvPr id="4" name="Picture 3">
            <a:extLst>
              <a:ext uri="{FF2B5EF4-FFF2-40B4-BE49-F238E27FC236}">
                <a16:creationId xmlns:a16="http://schemas.microsoft.com/office/drawing/2014/main" id="{9E7E685F-56B7-4B54-ABD6-D108DA9898C8}"/>
              </a:ext>
            </a:extLst>
          </p:cNvPr>
          <p:cNvPicPr>
            <a:picLocks noChangeAspect="1"/>
          </p:cNvPicPr>
          <p:nvPr/>
        </p:nvPicPr>
        <p:blipFill>
          <a:blip r:embed="rId2"/>
          <a:stretch>
            <a:fillRect/>
          </a:stretch>
        </p:blipFill>
        <p:spPr>
          <a:xfrm>
            <a:off x="3337474" y="0"/>
            <a:ext cx="5544766" cy="5143500"/>
          </a:xfrm>
          <a:prstGeom prst="rect">
            <a:avLst/>
          </a:prstGeom>
        </p:spPr>
      </p:pic>
    </p:spTree>
    <p:extLst>
      <p:ext uri="{BB962C8B-B14F-4D97-AF65-F5344CB8AC3E}">
        <p14:creationId xmlns:p14="http://schemas.microsoft.com/office/powerpoint/2010/main" val="765242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EBFE-ED82-41C6-958A-E4B01736ADF2}"/>
              </a:ext>
            </a:extLst>
          </p:cNvPr>
          <p:cNvSpPr>
            <a:spLocks noGrp="1"/>
          </p:cNvSpPr>
          <p:nvPr>
            <p:ph type="title"/>
          </p:nvPr>
        </p:nvSpPr>
        <p:spPr>
          <a:xfrm>
            <a:off x="457200" y="116586"/>
            <a:ext cx="4059382" cy="939546"/>
          </a:xfrm>
        </p:spPr>
        <p:txBody>
          <a:bodyPr>
            <a:noAutofit/>
          </a:bodyPr>
          <a:lstStyle/>
          <a:p>
            <a:r>
              <a:rPr lang="en-US" dirty="0"/>
              <a:t>Lock Shop Overview</a:t>
            </a:r>
          </a:p>
        </p:txBody>
      </p:sp>
      <p:sp>
        <p:nvSpPr>
          <p:cNvPr id="3" name="Content Placeholder 2">
            <a:extLst>
              <a:ext uri="{FF2B5EF4-FFF2-40B4-BE49-F238E27FC236}">
                <a16:creationId xmlns:a16="http://schemas.microsoft.com/office/drawing/2014/main" id="{196AE5A5-0F99-4B16-BA3C-8553FE103D52}"/>
              </a:ext>
            </a:extLst>
          </p:cNvPr>
          <p:cNvSpPr>
            <a:spLocks noGrp="1"/>
          </p:cNvSpPr>
          <p:nvPr>
            <p:ph idx="1"/>
          </p:nvPr>
        </p:nvSpPr>
        <p:spPr>
          <a:xfrm>
            <a:off x="457200" y="1648691"/>
            <a:ext cx="2161309" cy="2853108"/>
          </a:xfrm>
        </p:spPr>
        <p:txBody>
          <a:bodyPr>
            <a:normAutofit/>
          </a:bodyPr>
          <a:lstStyle/>
          <a:p>
            <a:r>
              <a:rPr lang="en-US" sz="2400" dirty="0"/>
              <a:t>FAQ’s</a:t>
            </a:r>
          </a:p>
        </p:txBody>
      </p:sp>
      <p:pic>
        <p:nvPicPr>
          <p:cNvPr id="4" name="Picture 3">
            <a:extLst>
              <a:ext uri="{FF2B5EF4-FFF2-40B4-BE49-F238E27FC236}">
                <a16:creationId xmlns:a16="http://schemas.microsoft.com/office/drawing/2014/main" id="{6BBA3626-3294-4599-8839-AB167EEFB8F8}"/>
              </a:ext>
            </a:extLst>
          </p:cNvPr>
          <p:cNvPicPr>
            <a:picLocks noChangeAspect="1"/>
          </p:cNvPicPr>
          <p:nvPr/>
        </p:nvPicPr>
        <p:blipFill>
          <a:blip r:embed="rId2"/>
          <a:stretch>
            <a:fillRect/>
          </a:stretch>
        </p:blipFill>
        <p:spPr>
          <a:xfrm>
            <a:off x="3308110" y="0"/>
            <a:ext cx="5714325" cy="5143500"/>
          </a:xfrm>
          <a:prstGeom prst="rect">
            <a:avLst/>
          </a:prstGeom>
        </p:spPr>
      </p:pic>
    </p:spTree>
    <p:extLst>
      <p:ext uri="{BB962C8B-B14F-4D97-AF65-F5344CB8AC3E}">
        <p14:creationId xmlns:p14="http://schemas.microsoft.com/office/powerpoint/2010/main" val="3306093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Questions</a:t>
            </a:r>
          </a:p>
        </p:txBody>
      </p:sp>
      <p:sp>
        <p:nvSpPr>
          <p:cNvPr id="3" name="Content Placeholder 2"/>
          <p:cNvSpPr>
            <a:spLocks noGrp="1"/>
          </p:cNvSpPr>
          <p:nvPr>
            <p:ph idx="1"/>
          </p:nvPr>
        </p:nvSpPr>
        <p:spPr>
          <a:xfrm>
            <a:off x="457200" y="1557707"/>
            <a:ext cx="8229600" cy="3469207"/>
          </a:xfrm>
        </p:spPr>
        <p:txBody>
          <a:bodyPr>
            <a:normAutofit/>
          </a:bodyPr>
          <a:lstStyle/>
          <a:p>
            <a:r>
              <a:rPr lang="en-US" dirty="0"/>
              <a:t>The floor is open for questions or topics not yet covered</a:t>
            </a:r>
          </a:p>
          <a:p>
            <a:pPr marL="118872" indent="0">
              <a:buNone/>
            </a:pPr>
            <a:endParaRPr lang="en-US" dirty="0"/>
          </a:p>
        </p:txBody>
      </p:sp>
    </p:spTree>
    <p:extLst>
      <p:ext uri="{BB962C8B-B14F-4D97-AF65-F5344CB8AC3E}">
        <p14:creationId xmlns:p14="http://schemas.microsoft.com/office/powerpoint/2010/main" val="417846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normAutofit/>
          </a:bodyPr>
          <a:lstStyle/>
          <a:p>
            <a:pPr marL="118872" indent="0">
              <a:buNone/>
            </a:pPr>
            <a:r>
              <a:rPr lang="en-US" b="1" dirty="0"/>
              <a:t>Byron Piatt</a:t>
            </a:r>
          </a:p>
          <a:p>
            <a:pPr marL="118872" indent="0">
              <a:buNone/>
            </a:pPr>
            <a:r>
              <a:rPr lang="en-US" b="1" dirty="0"/>
              <a:t>Director, Crisis Management &amp; Preparedness</a:t>
            </a:r>
            <a:endParaRPr lang="en-US" b="1" u="sng" dirty="0">
              <a:hlinkClick r:id="rId2"/>
            </a:endParaRPr>
          </a:p>
          <a:p>
            <a:pPr marL="118872" indent="0">
              <a:buNone/>
            </a:pPr>
            <a:r>
              <a:rPr lang="en-US" b="1" u="sng" dirty="0">
                <a:hlinkClick r:id="rId2"/>
              </a:rPr>
              <a:t>BPiatt@salud.unm.edu</a:t>
            </a:r>
            <a:endParaRPr lang="en-US" b="1" u="sng" dirty="0"/>
          </a:p>
          <a:p>
            <a:pPr marL="118872" indent="0">
              <a:buNone/>
            </a:pPr>
            <a:r>
              <a:rPr lang="en-US" b="1" dirty="0"/>
              <a:t>Office: 505-934-5588</a:t>
            </a:r>
          </a:p>
          <a:p>
            <a:pPr marL="118872" indent="0">
              <a:buNone/>
            </a:pPr>
            <a:endParaRPr lang="en-US" dirty="0"/>
          </a:p>
        </p:txBody>
      </p:sp>
    </p:spTree>
    <p:extLst>
      <p:ext uri="{BB962C8B-B14F-4D97-AF65-F5344CB8AC3E}">
        <p14:creationId xmlns:p14="http://schemas.microsoft.com/office/powerpoint/2010/main" val="281373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9436A-DDFB-49C3-4DE3-AF3FDAA14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1AB1D-7217-6F1A-218B-B0F5B87F3F95}"/>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F9737775-6281-BBFE-12FE-3434CD823721}"/>
              </a:ext>
            </a:extLst>
          </p:cNvPr>
          <p:cNvSpPr>
            <a:spLocks noGrp="1"/>
          </p:cNvSpPr>
          <p:nvPr>
            <p:ph idx="1"/>
          </p:nvPr>
        </p:nvSpPr>
        <p:spPr/>
        <p:txBody>
          <a:bodyPr>
            <a:normAutofit/>
          </a:bodyPr>
          <a:lstStyle/>
          <a:p>
            <a:pPr marL="118872" indent="0">
              <a:buNone/>
            </a:pPr>
            <a:r>
              <a:rPr lang="en-US" b="1" dirty="0"/>
              <a:t>Daniel Perea</a:t>
            </a:r>
          </a:p>
          <a:p>
            <a:pPr marL="118872" indent="0">
              <a:buNone/>
            </a:pPr>
            <a:r>
              <a:rPr lang="en-US" b="1" dirty="0"/>
              <a:t>Work Control Manager, Facilities Management</a:t>
            </a:r>
          </a:p>
          <a:p>
            <a:pPr marL="118872" indent="0">
              <a:buNone/>
            </a:pPr>
            <a:r>
              <a:rPr lang="en-US" b="1" dirty="0">
                <a:hlinkClick r:id="rId2"/>
              </a:rPr>
              <a:t>dperea1@unm.edu</a:t>
            </a:r>
            <a:endParaRPr lang="en-US" b="1" dirty="0"/>
          </a:p>
          <a:p>
            <a:pPr marL="118872" indent="0">
              <a:buNone/>
            </a:pPr>
            <a:r>
              <a:rPr lang="en-US" b="1" dirty="0"/>
              <a:t>Office: 505-277-4842</a:t>
            </a:r>
            <a:endParaRPr lang="en-US" dirty="0"/>
          </a:p>
          <a:p>
            <a:pPr marL="118872" indent="0">
              <a:buNone/>
            </a:pPr>
            <a:endParaRPr lang="en-US" dirty="0"/>
          </a:p>
        </p:txBody>
      </p:sp>
    </p:spTree>
    <p:extLst>
      <p:ext uri="{BB962C8B-B14F-4D97-AF65-F5344CB8AC3E}">
        <p14:creationId xmlns:p14="http://schemas.microsoft.com/office/powerpoint/2010/main" val="62986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3E24-D965-44C8-A00A-893397DC9F81}"/>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2262945F-2206-4B48-B4BE-4238FE7E7195}"/>
              </a:ext>
            </a:extLst>
          </p:cNvPr>
          <p:cNvSpPr>
            <a:spLocks noGrp="1"/>
          </p:cNvSpPr>
          <p:nvPr>
            <p:ph idx="1"/>
          </p:nvPr>
        </p:nvSpPr>
        <p:spPr>
          <a:xfrm>
            <a:off x="457200" y="1056132"/>
            <a:ext cx="8229600" cy="3658743"/>
          </a:xfrm>
        </p:spPr>
        <p:txBody>
          <a:bodyPr>
            <a:noAutofit/>
          </a:bodyPr>
          <a:lstStyle/>
          <a:p>
            <a:pPr marL="457200" indent="-457200">
              <a:spcBef>
                <a:spcPts val="600"/>
              </a:spcBef>
              <a:buNone/>
            </a:pPr>
            <a:r>
              <a:rPr lang="en-US" sz="2400" b="1" dirty="0"/>
              <a:t>What is Work Control</a:t>
            </a:r>
          </a:p>
          <a:p>
            <a:pPr marL="457200" indent="-457200">
              <a:spcBef>
                <a:spcPts val="600"/>
              </a:spcBef>
              <a:buNone/>
            </a:pPr>
            <a:endParaRPr lang="en-US" sz="1800" b="1" dirty="0"/>
          </a:p>
          <a:p>
            <a:pPr marL="457200" indent="-457200">
              <a:spcBef>
                <a:spcPts val="600"/>
              </a:spcBef>
            </a:pPr>
            <a:r>
              <a:rPr lang="en-US" sz="1800" dirty="0"/>
              <a:t>Work Control is at the forefront of Facilities Management.</a:t>
            </a:r>
          </a:p>
          <a:p>
            <a:pPr marL="457200" indent="-457200">
              <a:spcBef>
                <a:spcPts val="600"/>
              </a:spcBef>
            </a:pPr>
            <a:r>
              <a:rPr lang="en-US" sz="1800" dirty="0"/>
              <a:t>We process 58,000+ work orders annually for the UNM community and some branch campuses.  Working on anything from Air Conditioners to Water Coolers and everything in between.</a:t>
            </a:r>
          </a:p>
          <a:p>
            <a:pPr marL="457200" indent="-457200">
              <a:spcBef>
                <a:spcPts val="600"/>
              </a:spcBef>
            </a:pPr>
            <a:r>
              <a:rPr lang="en-US" sz="1800" dirty="0"/>
              <a:t>Work Control is not just maintenance.  We also assist when people are new (or seasoned Lobos) lost on campus, or when you just aren’t sure who to contact.  We offer many resources to help out when and where it is needed. </a:t>
            </a:r>
          </a:p>
        </p:txBody>
      </p:sp>
    </p:spTree>
    <p:extLst>
      <p:ext uri="{BB962C8B-B14F-4D97-AF65-F5344CB8AC3E}">
        <p14:creationId xmlns:p14="http://schemas.microsoft.com/office/powerpoint/2010/main" val="78591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4BCA-AC6B-4FC6-B7C4-AEC3E043221B}"/>
              </a:ext>
            </a:extLst>
          </p:cNvPr>
          <p:cNvSpPr>
            <a:spLocks noGrp="1"/>
          </p:cNvSpPr>
          <p:nvPr>
            <p:ph type="title"/>
          </p:nvPr>
        </p:nvSpPr>
        <p:spPr/>
        <p:txBody>
          <a:bodyPr/>
          <a:lstStyle/>
          <a:p>
            <a:r>
              <a:rPr lang="en-US" dirty="0"/>
              <a:t>All About Work Control</a:t>
            </a:r>
          </a:p>
        </p:txBody>
      </p:sp>
      <p:sp>
        <p:nvSpPr>
          <p:cNvPr id="3" name="Content Placeholder 2">
            <a:extLst>
              <a:ext uri="{FF2B5EF4-FFF2-40B4-BE49-F238E27FC236}">
                <a16:creationId xmlns:a16="http://schemas.microsoft.com/office/drawing/2014/main" id="{A609E721-0475-4015-99EC-8F2D831593DA}"/>
              </a:ext>
            </a:extLst>
          </p:cNvPr>
          <p:cNvSpPr>
            <a:spLocks noGrp="1"/>
          </p:cNvSpPr>
          <p:nvPr>
            <p:ph idx="1"/>
          </p:nvPr>
        </p:nvSpPr>
        <p:spPr>
          <a:xfrm>
            <a:off x="357187" y="1056131"/>
            <a:ext cx="8329613" cy="3970783"/>
          </a:xfrm>
        </p:spPr>
        <p:txBody>
          <a:bodyPr>
            <a:noAutofit/>
          </a:bodyPr>
          <a:lstStyle/>
          <a:p>
            <a:pPr marL="137160" indent="0">
              <a:spcBef>
                <a:spcPts val="600"/>
              </a:spcBef>
              <a:buNone/>
            </a:pPr>
            <a:r>
              <a:rPr lang="en-US" sz="2400" b="1" dirty="0"/>
              <a:t>The Life of Your Work Order</a:t>
            </a:r>
          </a:p>
          <a:p>
            <a:pPr marL="137160" indent="0">
              <a:spcBef>
                <a:spcPts val="600"/>
              </a:spcBef>
              <a:buNone/>
            </a:pPr>
            <a:endParaRPr lang="en-US" sz="1800" b="1" dirty="0"/>
          </a:p>
          <a:p>
            <a:pPr marL="457200">
              <a:spcBef>
                <a:spcPts val="600"/>
              </a:spcBef>
            </a:pPr>
            <a:r>
              <a:rPr lang="en-US" sz="1800" dirty="0"/>
              <a:t>Work Requests may be submitted via iservicedesk.unm.edu, by email, or by calling Work Control at 505-277-1600.</a:t>
            </a:r>
          </a:p>
          <a:p>
            <a:pPr marL="457200">
              <a:spcBef>
                <a:spcPts val="600"/>
              </a:spcBef>
            </a:pPr>
            <a:r>
              <a:rPr lang="en-US" sz="1800" dirty="0"/>
              <a:t>Once your request has been received, a Service Call Coordinator will create the Work Order for you and dispatch it to the correct Repair Center. </a:t>
            </a:r>
          </a:p>
          <a:p>
            <a:pPr marL="457200">
              <a:spcBef>
                <a:spcPts val="600"/>
              </a:spcBef>
            </a:pPr>
            <a:r>
              <a:rPr lang="en-US" sz="1800" dirty="0"/>
              <a:t>Managers/Supervisors in the Repair Center will schedule your work order to a Technician for completion. </a:t>
            </a:r>
          </a:p>
          <a:p>
            <a:pPr marL="457200">
              <a:spcBef>
                <a:spcPts val="600"/>
              </a:spcBef>
            </a:pPr>
            <a:r>
              <a:rPr lang="en-US" sz="1800" dirty="0"/>
              <a:t>For work order inquiries and updates, or billing questions,  please contact Work Control at 505-277-1600.  We are always happy to assist you with your questions/concerns.</a:t>
            </a:r>
          </a:p>
        </p:txBody>
      </p:sp>
    </p:spTree>
    <p:extLst>
      <p:ext uri="{BB962C8B-B14F-4D97-AF65-F5344CB8AC3E}">
        <p14:creationId xmlns:p14="http://schemas.microsoft.com/office/powerpoint/2010/main" val="333254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BC0C-4C1F-4D01-96D9-A8F1BF15AD6A}"/>
              </a:ext>
            </a:extLst>
          </p:cNvPr>
          <p:cNvSpPr>
            <a:spLocks noGrp="1"/>
          </p:cNvSpPr>
          <p:nvPr>
            <p:ph type="title"/>
          </p:nvPr>
        </p:nvSpPr>
        <p:spPr/>
        <p:txBody>
          <a:bodyPr>
            <a:normAutofit/>
          </a:bodyPr>
          <a:lstStyle/>
          <a:p>
            <a:r>
              <a:rPr lang="en-US" dirty="0"/>
              <a:t>All About Work Control</a:t>
            </a:r>
          </a:p>
        </p:txBody>
      </p:sp>
      <p:sp>
        <p:nvSpPr>
          <p:cNvPr id="3" name="Content Placeholder 2">
            <a:extLst>
              <a:ext uri="{FF2B5EF4-FFF2-40B4-BE49-F238E27FC236}">
                <a16:creationId xmlns:a16="http://schemas.microsoft.com/office/drawing/2014/main" id="{AD6931F8-151C-46F1-BD59-FCC0CD3B04AA}"/>
              </a:ext>
            </a:extLst>
          </p:cNvPr>
          <p:cNvSpPr>
            <a:spLocks noGrp="1"/>
          </p:cNvSpPr>
          <p:nvPr>
            <p:ph idx="1"/>
          </p:nvPr>
        </p:nvSpPr>
        <p:spPr>
          <a:xfrm>
            <a:off x="457200" y="913257"/>
            <a:ext cx="8458200" cy="3914775"/>
          </a:xfrm>
        </p:spPr>
        <p:txBody>
          <a:bodyPr>
            <a:normAutofit fontScale="25000" lnSpcReduction="20000"/>
          </a:bodyPr>
          <a:lstStyle/>
          <a:p>
            <a:pPr marL="457200" indent="0">
              <a:buNone/>
            </a:pPr>
            <a:endParaRPr lang="en-US" sz="3100" b="1" dirty="0"/>
          </a:p>
          <a:p>
            <a:pPr marL="457200" indent="-457200">
              <a:spcBef>
                <a:spcPts val="300"/>
              </a:spcBef>
              <a:spcAft>
                <a:spcPts val="300"/>
              </a:spcAft>
              <a:buNone/>
            </a:pPr>
            <a:r>
              <a:rPr lang="en-US" sz="9600" b="1" dirty="0"/>
              <a:t>Tips &amp; Tricks for Successful Submissions</a:t>
            </a:r>
          </a:p>
          <a:p>
            <a:pPr marL="457200" indent="-457200">
              <a:spcBef>
                <a:spcPts val="300"/>
              </a:spcBef>
              <a:spcAft>
                <a:spcPts val="300"/>
              </a:spcAft>
            </a:pPr>
            <a:r>
              <a:rPr lang="en-US" sz="7200" dirty="0"/>
              <a:t>Always give as much information as possible about your issue or concern with your building. The location of the issue. If no room number is available, please list the nearest room. </a:t>
            </a:r>
          </a:p>
          <a:p>
            <a:pPr marL="457200" indent="-457200">
              <a:spcBef>
                <a:spcPts val="300"/>
              </a:spcBef>
              <a:spcAft>
                <a:spcPts val="300"/>
              </a:spcAft>
            </a:pPr>
            <a:r>
              <a:rPr lang="en-US" sz="7200" dirty="0"/>
              <a:t>Ensure that your contact information is correct in case we need to contact you regarding your work order. </a:t>
            </a:r>
          </a:p>
          <a:p>
            <a:pPr marL="457200" indent="-457200">
              <a:spcBef>
                <a:spcPts val="300"/>
              </a:spcBef>
              <a:spcAft>
                <a:spcPts val="300"/>
              </a:spcAft>
            </a:pPr>
            <a:r>
              <a:rPr lang="en-US" sz="7200" dirty="0"/>
              <a:t>The INDEX field on the iservicedesk request page is now mandatory.  </a:t>
            </a:r>
            <a:r>
              <a:rPr lang="en-US" sz="7200" b="1" u="sng" dirty="0"/>
              <a:t>Providing your index does not mean your department will be charged for the repair</a:t>
            </a:r>
            <a:r>
              <a:rPr lang="en-US" sz="7200" dirty="0"/>
              <a:t>.  Work Control knows which buildings are 100% I&amp;G and which buildings are less than 100%.  The description of the work requested in your submission also helps to determine whether the cost will be covered by FM or if there will be a cost to your department. Facilities Management will always communicate the cost of any repair to you before charging your index. </a:t>
            </a:r>
          </a:p>
          <a:p>
            <a:pPr marL="457200" indent="-457200">
              <a:spcBef>
                <a:spcPts val="300"/>
              </a:spcBef>
              <a:spcAft>
                <a:spcPts val="300"/>
              </a:spcAft>
            </a:pPr>
            <a:r>
              <a:rPr lang="en-US" sz="7200" dirty="0"/>
              <a:t>Remember not to submit for multiple Trades in 1 request. (i.e., an electrical issue and a plumbing issue) </a:t>
            </a:r>
          </a:p>
        </p:txBody>
      </p:sp>
    </p:spTree>
    <p:extLst>
      <p:ext uri="{BB962C8B-B14F-4D97-AF65-F5344CB8AC3E}">
        <p14:creationId xmlns:p14="http://schemas.microsoft.com/office/powerpoint/2010/main" val="1366328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M Power Point Template">
  <a:themeElements>
    <a:clrScheme name="UNM Palette">
      <a:dk1>
        <a:srgbClr val="AA0530"/>
      </a:dk1>
      <a:lt1>
        <a:srgbClr val="FFFFFF"/>
      </a:lt1>
      <a:dk2>
        <a:srgbClr val="505150"/>
      </a:dk2>
      <a:lt2>
        <a:srgbClr val="999A98"/>
      </a:lt2>
      <a:accent1>
        <a:srgbClr val="AA0530"/>
      </a:accent1>
      <a:accent2>
        <a:srgbClr val="505150"/>
      </a:accent2>
      <a:accent3>
        <a:srgbClr val="E47623"/>
      </a:accent3>
      <a:accent4>
        <a:srgbClr val="EFA33C"/>
      </a:accent4>
      <a:accent5>
        <a:srgbClr val="530058"/>
      </a:accent5>
      <a:accent6>
        <a:srgbClr val="92B600"/>
      </a:accent6>
      <a:hlink>
        <a:srgbClr val="007384"/>
      </a:hlink>
      <a:folHlink>
        <a:srgbClr val="7C86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CAC Presentor Template" id="{68E4AB48-7BA7-8845-A71A-D06647240A67}" vid="{B8C9A811-BC50-1849-BCE1-00409D5C1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 Brand Template 3</Template>
  <TotalTime>4873</TotalTime>
  <Words>2214</Words>
  <Application>Microsoft Office PowerPoint</Application>
  <PresentationFormat>On-screen Show (16:9)</PresentationFormat>
  <Paragraphs>253</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Black</vt:lpstr>
      <vt:lpstr>Calibri</vt:lpstr>
      <vt:lpstr>Gotham Book</vt:lpstr>
      <vt:lpstr>Times New Roman</vt:lpstr>
      <vt:lpstr>Wingdings</vt:lpstr>
      <vt:lpstr>Wingdings 2</vt:lpstr>
      <vt:lpstr>Wingdings 3</vt:lpstr>
      <vt:lpstr>UNM Power Point Template</vt:lpstr>
      <vt:lpstr>Building Coordinators Meeting</vt:lpstr>
      <vt:lpstr>Facilitator</vt:lpstr>
      <vt:lpstr>Meeting Process</vt:lpstr>
      <vt:lpstr>Agenda</vt:lpstr>
      <vt:lpstr>Welcome</vt:lpstr>
      <vt:lpstr>All About Work Control</vt:lpstr>
      <vt:lpstr>All About Work Control</vt:lpstr>
      <vt:lpstr>All About Work Control</vt:lpstr>
      <vt:lpstr>All About Work Control</vt:lpstr>
      <vt:lpstr>All About Work Control</vt:lpstr>
      <vt:lpstr>All About Work Control</vt:lpstr>
      <vt:lpstr>All About Work Control</vt:lpstr>
      <vt:lpstr>All About Work Control </vt:lpstr>
      <vt:lpstr>All About Work Control</vt:lpstr>
      <vt:lpstr>Flood Response and Abatement/ Remediation</vt:lpstr>
      <vt:lpstr>Flood Response and Abatement/ Remediation</vt:lpstr>
      <vt:lpstr>Flood Response and Abatement/ Remediation</vt:lpstr>
      <vt:lpstr>Flood Response and Abatement/ Remediation</vt:lpstr>
      <vt:lpstr>Flood Response and Abatement/ Remediation</vt:lpstr>
      <vt:lpstr>Flood Response and Abatement/ Remediation</vt:lpstr>
      <vt:lpstr>Upcoming Spring &amp; Summer Construction Projects &amp; Project Intake Updates</vt:lpstr>
      <vt:lpstr>Upcoming Spring &amp; Summer Construction Projects</vt:lpstr>
      <vt:lpstr>Project Intake Updates</vt:lpstr>
      <vt:lpstr>Project Intake Updates</vt:lpstr>
      <vt:lpstr>Project Intake Updates</vt:lpstr>
      <vt:lpstr>Project Intake Updates</vt:lpstr>
      <vt:lpstr>Project Intake Updates</vt:lpstr>
      <vt:lpstr>Electrical Work Guidelines</vt:lpstr>
      <vt:lpstr>Electrical Work Guidelines</vt:lpstr>
      <vt:lpstr>PowerPoint Presentation</vt:lpstr>
      <vt:lpstr>Electrical Work Guidelines</vt:lpstr>
      <vt:lpstr>Electrical Work Guidelines</vt:lpstr>
      <vt:lpstr>Electrical Work Guidelines</vt:lpstr>
      <vt:lpstr>Electrical Work Guidelines</vt:lpstr>
      <vt:lpstr>Lock Shop Overview</vt:lpstr>
      <vt:lpstr>Lock Shop Overview</vt:lpstr>
      <vt:lpstr>Lock Shop Overview</vt:lpstr>
      <vt:lpstr>Lock Shop Overview</vt:lpstr>
      <vt:lpstr>Lock Shop Overview</vt:lpstr>
      <vt:lpstr>Lock Shop Overview</vt:lpstr>
      <vt:lpstr>Lock Shop Overview</vt:lpstr>
      <vt:lpstr>Lock Shop Overview</vt:lpstr>
      <vt:lpstr>General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lastModifiedBy>Kelly Ore</cp:lastModifiedBy>
  <cp:revision>116</cp:revision>
  <cp:lastPrinted>2018-09-27T14:57:54Z</cp:lastPrinted>
  <dcterms:created xsi:type="dcterms:W3CDTF">2017-09-13T16:57:15Z</dcterms:created>
  <dcterms:modified xsi:type="dcterms:W3CDTF">2025-03-28T17:28:18Z</dcterms:modified>
</cp:coreProperties>
</file>